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22"/>
  </p:notesMasterIdLst>
  <p:sldIdLst>
    <p:sldId id="256" r:id="rId6"/>
    <p:sldId id="257" r:id="rId7"/>
    <p:sldId id="271" r:id="rId8"/>
    <p:sldId id="272" r:id="rId9"/>
    <p:sldId id="259" r:id="rId10"/>
    <p:sldId id="260" r:id="rId11"/>
    <p:sldId id="261" r:id="rId12"/>
    <p:sldId id="262" r:id="rId13"/>
    <p:sldId id="263" r:id="rId14"/>
    <p:sldId id="264" r:id="rId15"/>
    <p:sldId id="265" r:id="rId16"/>
    <p:sldId id="266" r:id="rId17"/>
    <p:sldId id="267" r:id="rId18"/>
    <p:sldId id="274" r:id="rId19"/>
    <p:sldId id="268" r:id="rId20"/>
    <p:sldId id="269" r:id="rId21"/>
  </p:sldIdLst>
  <p:sldSz cx="9144000" cy="5143500" type="screen16x9"/>
  <p:notesSz cx="6858000" cy="9144000"/>
  <p:embeddedFontLst>
    <p:embeddedFont>
      <p:font typeface="Agrandir" panose="020B0604020202020204" charset="0"/>
      <p:regular r:id="rId23"/>
    </p:embeddedFont>
    <p:embeddedFont>
      <p:font typeface="Agrandir Bold" panose="020B0604020202020204" charset="0"/>
      <p:regular r:id="rId24"/>
    </p:embeddedFont>
    <p:embeddedFont>
      <p:font typeface="Archive" panose="020B0604020202020204" charset="0"/>
      <p:regular r:id="rId25"/>
    </p:embeddedFont>
    <p:embeddedFont>
      <p:font typeface="Calibri" panose="020F050202020403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2.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8db63b0d9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8db63b0d9_2_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b446d1915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b446d191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fa63a66f6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fa63a66f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8db63b0d9_2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f8db63b0d9_2_3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8db63b0d9_2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f8db63b0d9_2_3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8db63b0d9_2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f8db63b0d9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8db63b0d9_2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f8db63b0d9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7b446d19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7b446d19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7bff4131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7bff4131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7b446d191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7b446d19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7b446d191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7b446d191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7b446d191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7b446d191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b446d191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7b446d191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457110" y="1203390"/>
            <a:ext cx="82293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6"/>
          <p:cNvSpPr txBox="1">
            <a:spLocks noGrp="1"/>
          </p:cNvSpPr>
          <p:nvPr>
            <p:ph type="subTitle" idx="1"/>
          </p:nvPr>
        </p:nvSpPr>
        <p:spPr>
          <a:xfrm>
            <a:off x="457110" y="1203390"/>
            <a:ext cx="8229300" cy="2982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5" name="Google Shape;65;p17"/>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66" name="Google Shape;66;p17"/>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69"/>
        <p:cNvGrpSpPr/>
        <p:nvPr/>
      </p:nvGrpSpPr>
      <p:grpSpPr>
        <a:xfrm>
          <a:off x="0" y="0"/>
          <a:ext cx="0" cy="0"/>
          <a:chOff x="0" y="0"/>
          <a:chExt cx="0" cy="0"/>
        </a:xfrm>
      </p:grpSpPr>
      <p:sp>
        <p:nvSpPr>
          <p:cNvPr id="70" name="Google Shape;70;p19"/>
          <p:cNvSpPr txBox="1">
            <a:spLocks noGrp="1"/>
          </p:cNvSpPr>
          <p:nvPr>
            <p:ph type="subTitle" idx="1"/>
          </p:nvPr>
        </p:nvSpPr>
        <p:spPr>
          <a:xfrm>
            <a:off x="457110" y="205200"/>
            <a:ext cx="8229300" cy="3981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20"/>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74" name="Google Shape;74;p20"/>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75" name="Google Shape;75;p20"/>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8" name="Google Shape;78;p21"/>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79" name="Google Shape;79;p21"/>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80" name="Google Shape;80;p21"/>
          <p:cNvSpPr txBox="1">
            <a:spLocks noGrp="1"/>
          </p:cNvSpPr>
          <p:nvPr>
            <p:ph type="body" idx="3"/>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1"/>
        <p:cNvGrpSpPr/>
        <p:nvPr/>
      </p:nvGrpSpPr>
      <p:grpSpPr>
        <a:xfrm>
          <a:off x="0" y="0"/>
          <a:ext cx="0" cy="0"/>
          <a:chOff x="0" y="0"/>
          <a:chExt cx="0" cy="0"/>
        </a:xfrm>
      </p:grpSpPr>
      <p:sp>
        <p:nvSpPr>
          <p:cNvPr id="82" name="Google Shape;82;p22"/>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3" name="Google Shape;83;p22"/>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84" name="Google Shape;84;p22"/>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85" name="Google Shape;85;p22"/>
          <p:cNvSpPr txBox="1">
            <a:spLocks noGrp="1"/>
          </p:cNvSpPr>
          <p:nvPr>
            <p:ph type="body" idx="3"/>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23"/>
          <p:cNvSpPr txBox="1">
            <a:spLocks noGrp="1"/>
          </p:cNvSpPr>
          <p:nvPr>
            <p:ph type="body" idx="1"/>
          </p:nvPr>
        </p:nvSpPr>
        <p:spPr>
          <a:xfrm>
            <a:off x="457110" y="120339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89" name="Google Shape;89;p23"/>
          <p:cNvSpPr txBox="1">
            <a:spLocks noGrp="1"/>
          </p:cNvSpPr>
          <p:nvPr>
            <p:ph type="body" idx="2"/>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24"/>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93" name="Google Shape;93;p24"/>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94" name="Google Shape;94;p24"/>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95" name="Google Shape;95;p24"/>
          <p:cNvSpPr txBox="1">
            <a:spLocks noGrp="1"/>
          </p:cNvSpPr>
          <p:nvPr>
            <p:ph type="body" idx="4"/>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5"/>
          <p:cNvSpPr txBox="1">
            <a:spLocks noGrp="1"/>
          </p:cNvSpPr>
          <p:nvPr>
            <p:ph type="body" idx="1"/>
          </p:nvPr>
        </p:nvSpPr>
        <p:spPr>
          <a:xfrm>
            <a:off x="45711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99" name="Google Shape;99;p25"/>
          <p:cNvSpPr txBox="1">
            <a:spLocks noGrp="1"/>
          </p:cNvSpPr>
          <p:nvPr>
            <p:ph type="body" idx="2"/>
          </p:nvPr>
        </p:nvSpPr>
        <p:spPr>
          <a:xfrm>
            <a:off x="323973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00" name="Google Shape;100;p25"/>
          <p:cNvSpPr txBox="1">
            <a:spLocks noGrp="1"/>
          </p:cNvSpPr>
          <p:nvPr>
            <p:ph type="body" idx="3"/>
          </p:nvPr>
        </p:nvSpPr>
        <p:spPr>
          <a:xfrm>
            <a:off x="602235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01" name="Google Shape;101;p25"/>
          <p:cNvSpPr txBox="1">
            <a:spLocks noGrp="1"/>
          </p:cNvSpPr>
          <p:nvPr>
            <p:ph type="body" idx="4"/>
          </p:nvPr>
        </p:nvSpPr>
        <p:spPr>
          <a:xfrm>
            <a:off x="45711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02" name="Google Shape;102;p25"/>
          <p:cNvSpPr txBox="1">
            <a:spLocks noGrp="1"/>
          </p:cNvSpPr>
          <p:nvPr>
            <p:ph type="body" idx="5"/>
          </p:nvPr>
        </p:nvSpPr>
        <p:spPr>
          <a:xfrm>
            <a:off x="323973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03" name="Google Shape;103;p25"/>
          <p:cNvSpPr txBox="1">
            <a:spLocks noGrp="1"/>
          </p:cNvSpPr>
          <p:nvPr>
            <p:ph type="body" idx="6"/>
          </p:nvPr>
        </p:nvSpPr>
        <p:spPr>
          <a:xfrm>
            <a:off x="602235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8"/>
          <p:cNvSpPr txBox="1">
            <a:spLocks noGrp="1"/>
          </p:cNvSpPr>
          <p:nvPr>
            <p:ph type="subTitle" idx="1"/>
          </p:nvPr>
        </p:nvSpPr>
        <p:spPr>
          <a:xfrm>
            <a:off x="457110" y="1203390"/>
            <a:ext cx="8229300" cy="2982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457110" y="1203390"/>
            <a:ext cx="82293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8"/>
        <p:cNvGrpSpPr/>
        <p:nvPr/>
      </p:nvGrpSpPr>
      <p:grpSpPr>
        <a:xfrm>
          <a:off x="0" y="0"/>
          <a:ext cx="0" cy="0"/>
          <a:chOff x="0" y="0"/>
          <a:chExt cx="0" cy="0"/>
        </a:xfrm>
      </p:grpSpPr>
      <p:sp>
        <p:nvSpPr>
          <p:cNvPr id="119" name="Google Shape;119;p30"/>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30"/>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21" name="Google Shape;121;p30"/>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4"/>
        <p:cNvGrpSpPr/>
        <p:nvPr/>
      </p:nvGrpSpPr>
      <p:grpSpPr>
        <a:xfrm>
          <a:off x="0" y="0"/>
          <a:ext cx="0" cy="0"/>
          <a:chOff x="0" y="0"/>
          <a:chExt cx="0" cy="0"/>
        </a:xfrm>
      </p:grpSpPr>
      <p:sp>
        <p:nvSpPr>
          <p:cNvPr id="125" name="Google Shape;125;p32"/>
          <p:cNvSpPr txBox="1">
            <a:spLocks noGrp="1"/>
          </p:cNvSpPr>
          <p:nvPr>
            <p:ph type="subTitle" idx="1"/>
          </p:nvPr>
        </p:nvSpPr>
        <p:spPr>
          <a:xfrm>
            <a:off x="457110" y="205200"/>
            <a:ext cx="8229300" cy="3981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6"/>
        <p:cNvGrpSpPr/>
        <p:nvPr/>
      </p:nvGrpSpPr>
      <p:grpSpPr>
        <a:xfrm>
          <a:off x="0" y="0"/>
          <a:ext cx="0" cy="0"/>
          <a:chOff x="0" y="0"/>
          <a:chExt cx="0" cy="0"/>
        </a:xfrm>
      </p:grpSpPr>
      <p:sp>
        <p:nvSpPr>
          <p:cNvPr id="127" name="Google Shape;127;p33"/>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33"/>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29" name="Google Shape;129;p33"/>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30" name="Google Shape;130;p33"/>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34"/>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34" name="Google Shape;134;p34"/>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35" name="Google Shape;135;p34"/>
          <p:cNvSpPr txBox="1">
            <a:spLocks noGrp="1"/>
          </p:cNvSpPr>
          <p:nvPr>
            <p:ph type="body" idx="3"/>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35"/>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39" name="Google Shape;139;p35"/>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40" name="Google Shape;140;p35"/>
          <p:cNvSpPr txBox="1">
            <a:spLocks noGrp="1"/>
          </p:cNvSpPr>
          <p:nvPr>
            <p:ph type="body" idx="3"/>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1"/>
        <p:cNvGrpSpPr/>
        <p:nvPr/>
      </p:nvGrpSpPr>
      <p:grpSpPr>
        <a:xfrm>
          <a:off x="0" y="0"/>
          <a:ext cx="0" cy="0"/>
          <a:chOff x="0" y="0"/>
          <a:chExt cx="0" cy="0"/>
        </a:xfrm>
      </p:grpSpPr>
      <p:sp>
        <p:nvSpPr>
          <p:cNvPr id="142" name="Google Shape;142;p36"/>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36"/>
          <p:cNvSpPr txBox="1">
            <a:spLocks noGrp="1"/>
          </p:cNvSpPr>
          <p:nvPr>
            <p:ph type="body" idx="1"/>
          </p:nvPr>
        </p:nvSpPr>
        <p:spPr>
          <a:xfrm>
            <a:off x="457110" y="120339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44" name="Google Shape;144;p36"/>
          <p:cNvSpPr txBox="1">
            <a:spLocks noGrp="1"/>
          </p:cNvSpPr>
          <p:nvPr>
            <p:ph type="body" idx="2"/>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37"/>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48" name="Google Shape;148;p37"/>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49" name="Google Shape;149;p37"/>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0" name="Google Shape;150;p37"/>
          <p:cNvSpPr txBox="1">
            <a:spLocks noGrp="1"/>
          </p:cNvSpPr>
          <p:nvPr>
            <p:ph type="body" idx="4"/>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1"/>
        <p:cNvGrpSpPr/>
        <p:nvPr/>
      </p:nvGrpSpPr>
      <p:grpSpPr>
        <a:xfrm>
          <a:off x="0" y="0"/>
          <a:ext cx="0" cy="0"/>
          <a:chOff x="0" y="0"/>
          <a:chExt cx="0" cy="0"/>
        </a:xfrm>
      </p:grpSpPr>
      <p:sp>
        <p:nvSpPr>
          <p:cNvPr id="152" name="Google Shape;152;p38"/>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38"/>
          <p:cNvSpPr txBox="1">
            <a:spLocks noGrp="1"/>
          </p:cNvSpPr>
          <p:nvPr>
            <p:ph type="body" idx="1"/>
          </p:nvPr>
        </p:nvSpPr>
        <p:spPr>
          <a:xfrm>
            <a:off x="45711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4" name="Google Shape;154;p38"/>
          <p:cNvSpPr txBox="1">
            <a:spLocks noGrp="1"/>
          </p:cNvSpPr>
          <p:nvPr>
            <p:ph type="body" idx="2"/>
          </p:nvPr>
        </p:nvSpPr>
        <p:spPr>
          <a:xfrm>
            <a:off x="323973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5" name="Google Shape;155;p38"/>
          <p:cNvSpPr txBox="1">
            <a:spLocks noGrp="1"/>
          </p:cNvSpPr>
          <p:nvPr>
            <p:ph type="body" idx="3"/>
          </p:nvPr>
        </p:nvSpPr>
        <p:spPr>
          <a:xfrm>
            <a:off x="602235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6" name="Google Shape;156;p38"/>
          <p:cNvSpPr txBox="1">
            <a:spLocks noGrp="1"/>
          </p:cNvSpPr>
          <p:nvPr>
            <p:ph type="body" idx="4"/>
          </p:nvPr>
        </p:nvSpPr>
        <p:spPr>
          <a:xfrm>
            <a:off x="45711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7" name="Google Shape;157;p38"/>
          <p:cNvSpPr txBox="1">
            <a:spLocks noGrp="1"/>
          </p:cNvSpPr>
          <p:nvPr>
            <p:ph type="body" idx="5"/>
          </p:nvPr>
        </p:nvSpPr>
        <p:spPr>
          <a:xfrm>
            <a:off x="323973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58" name="Google Shape;158;p38"/>
          <p:cNvSpPr txBox="1">
            <a:spLocks noGrp="1"/>
          </p:cNvSpPr>
          <p:nvPr>
            <p:ph type="body" idx="6"/>
          </p:nvPr>
        </p:nvSpPr>
        <p:spPr>
          <a:xfrm>
            <a:off x="602235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6"/>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7"/>
        <p:cNvGrpSpPr/>
        <p:nvPr/>
      </p:nvGrpSpPr>
      <p:grpSpPr>
        <a:xfrm>
          <a:off x="0" y="0"/>
          <a:ext cx="0" cy="0"/>
          <a:chOff x="0" y="0"/>
          <a:chExt cx="0" cy="0"/>
        </a:xfrm>
      </p:grpSpPr>
      <p:sp>
        <p:nvSpPr>
          <p:cNvPr id="168" name="Google Shape;168;p41"/>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41"/>
          <p:cNvSpPr txBox="1">
            <a:spLocks noGrp="1"/>
          </p:cNvSpPr>
          <p:nvPr>
            <p:ph type="subTitle" idx="1"/>
          </p:nvPr>
        </p:nvSpPr>
        <p:spPr>
          <a:xfrm>
            <a:off x="457110" y="1203390"/>
            <a:ext cx="8229300" cy="2982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0"/>
        <p:cNvGrpSpPr/>
        <p:nvPr/>
      </p:nvGrpSpPr>
      <p:grpSpPr>
        <a:xfrm>
          <a:off x="0" y="0"/>
          <a:ext cx="0" cy="0"/>
          <a:chOff x="0" y="0"/>
          <a:chExt cx="0" cy="0"/>
        </a:xfrm>
      </p:grpSpPr>
      <p:sp>
        <p:nvSpPr>
          <p:cNvPr id="171" name="Google Shape;171;p42"/>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2" name="Google Shape;172;p42"/>
          <p:cNvSpPr txBox="1">
            <a:spLocks noGrp="1"/>
          </p:cNvSpPr>
          <p:nvPr>
            <p:ph type="body" idx="1"/>
          </p:nvPr>
        </p:nvSpPr>
        <p:spPr>
          <a:xfrm>
            <a:off x="457110" y="1203390"/>
            <a:ext cx="82293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73"/>
        <p:cNvGrpSpPr/>
        <p:nvPr/>
      </p:nvGrpSpPr>
      <p:grpSpPr>
        <a:xfrm>
          <a:off x="0" y="0"/>
          <a:ext cx="0" cy="0"/>
          <a:chOff x="0" y="0"/>
          <a:chExt cx="0" cy="0"/>
        </a:xfrm>
      </p:grpSpPr>
      <p:sp>
        <p:nvSpPr>
          <p:cNvPr id="174" name="Google Shape;174;p43"/>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5" name="Google Shape;175;p43"/>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76" name="Google Shape;176;p43"/>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7"/>
        <p:cNvGrpSpPr/>
        <p:nvPr/>
      </p:nvGrpSpPr>
      <p:grpSpPr>
        <a:xfrm>
          <a:off x="0" y="0"/>
          <a:ext cx="0" cy="0"/>
          <a:chOff x="0" y="0"/>
          <a:chExt cx="0" cy="0"/>
        </a:xfrm>
      </p:grpSpPr>
      <p:sp>
        <p:nvSpPr>
          <p:cNvPr id="178" name="Google Shape;178;p44"/>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79"/>
        <p:cNvGrpSpPr/>
        <p:nvPr/>
      </p:nvGrpSpPr>
      <p:grpSpPr>
        <a:xfrm>
          <a:off x="0" y="0"/>
          <a:ext cx="0" cy="0"/>
          <a:chOff x="0" y="0"/>
          <a:chExt cx="0" cy="0"/>
        </a:xfrm>
      </p:grpSpPr>
      <p:sp>
        <p:nvSpPr>
          <p:cNvPr id="180" name="Google Shape;180;p45"/>
          <p:cNvSpPr txBox="1">
            <a:spLocks noGrp="1"/>
          </p:cNvSpPr>
          <p:nvPr>
            <p:ph type="subTitle" idx="1"/>
          </p:nvPr>
        </p:nvSpPr>
        <p:spPr>
          <a:xfrm>
            <a:off x="457110" y="205200"/>
            <a:ext cx="8229300" cy="3981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81"/>
        <p:cNvGrpSpPr/>
        <p:nvPr/>
      </p:nvGrpSpPr>
      <p:grpSpPr>
        <a:xfrm>
          <a:off x="0" y="0"/>
          <a:ext cx="0" cy="0"/>
          <a:chOff x="0" y="0"/>
          <a:chExt cx="0" cy="0"/>
        </a:xfrm>
      </p:grpSpPr>
      <p:sp>
        <p:nvSpPr>
          <p:cNvPr id="182" name="Google Shape;182;p46"/>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3" name="Google Shape;183;p46"/>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84" name="Google Shape;184;p46"/>
          <p:cNvSpPr txBox="1">
            <a:spLocks noGrp="1"/>
          </p:cNvSpPr>
          <p:nvPr>
            <p:ph type="body" idx="2"/>
          </p:nvPr>
        </p:nvSpPr>
        <p:spPr>
          <a:xfrm>
            <a:off x="467397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85" name="Google Shape;185;p46"/>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6"/>
        <p:cNvGrpSpPr/>
        <p:nvPr/>
      </p:nvGrpSpPr>
      <p:grpSpPr>
        <a:xfrm>
          <a:off x="0" y="0"/>
          <a:ext cx="0" cy="0"/>
          <a:chOff x="0" y="0"/>
          <a:chExt cx="0" cy="0"/>
        </a:xfrm>
      </p:grpSpPr>
      <p:sp>
        <p:nvSpPr>
          <p:cNvPr id="187" name="Google Shape;187;p47"/>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8" name="Google Shape;188;p47"/>
          <p:cNvSpPr txBox="1">
            <a:spLocks noGrp="1"/>
          </p:cNvSpPr>
          <p:nvPr>
            <p:ph type="body" idx="1"/>
          </p:nvPr>
        </p:nvSpPr>
        <p:spPr>
          <a:xfrm>
            <a:off x="457110" y="1203390"/>
            <a:ext cx="4015800" cy="29829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89" name="Google Shape;189;p47"/>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90" name="Google Shape;190;p47"/>
          <p:cNvSpPr txBox="1">
            <a:spLocks noGrp="1"/>
          </p:cNvSpPr>
          <p:nvPr>
            <p:ph type="body" idx="3"/>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91"/>
        <p:cNvGrpSpPr/>
        <p:nvPr/>
      </p:nvGrpSpPr>
      <p:grpSpPr>
        <a:xfrm>
          <a:off x="0" y="0"/>
          <a:ext cx="0" cy="0"/>
          <a:chOff x="0" y="0"/>
          <a:chExt cx="0" cy="0"/>
        </a:xfrm>
      </p:grpSpPr>
      <p:sp>
        <p:nvSpPr>
          <p:cNvPr id="192" name="Google Shape;192;p48"/>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48"/>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94" name="Google Shape;194;p48"/>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95" name="Google Shape;195;p48"/>
          <p:cNvSpPr txBox="1">
            <a:spLocks noGrp="1"/>
          </p:cNvSpPr>
          <p:nvPr>
            <p:ph type="body" idx="3"/>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6"/>
        <p:cNvGrpSpPr/>
        <p:nvPr/>
      </p:nvGrpSpPr>
      <p:grpSpPr>
        <a:xfrm>
          <a:off x="0" y="0"/>
          <a:ext cx="0" cy="0"/>
          <a:chOff x="0" y="0"/>
          <a:chExt cx="0" cy="0"/>
        </a:xfrm>
      </p:grpSpPr>
      <p:sp>
        <p:nvSpPr>
          <p:cNvPr id="197" name="Google Shape;197;p49"/>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49"/>
          <p:cNvSpPr txBox="1">
            <a:spLocks noGrp="1"/>
          </p:cNvSpPr>
          <p:nvPr>
            <p:ph type="body" idx="1"/>
          </p:nvPr>
        </p:nvSpPr>
        <p:spPr>
          <a:xfrm>
            <a:off x="457110" y="120339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199" name="Google Shape;199;p49"/>
          <p:cNvSpPr txBox="1">
            <a:spLocks noGrp="1"/>
          </p:cNvSpPr>
          <p:nvPr>
            <p:ph type="body" idx="2"/>
          </p:nvPr>
        </p:nvSpPr>
        <p:spPr>
          <a:xfrm>
            <a:off x="457110" y="2761560"/>
            <a:ext cx="82293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00"/>
        <p:cNvGrpSpPr/>
        <p:nvPr/>
      </p:nvGrpSpPr>
      <p:grpSpPr>
        <a:xfrm>
          <a:off x="0" y="0"/>
          <a:ext cx="0" cy="0"/>
          <a:chOff x="0" y="0"/>
          <a:chExt cx="0" cy="0"/>
        </a:xfrm>
      </p:grpSpPr>
      <p:sp>
        <p:nvSpPr>
          <p:cNvPr id="201" name="Google Shape;201;p50"/>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50"/>
          <p:cNvSpPr txBox="1">
            <a:spLocks noGrp="1"/>
          </p:cNvSpPr>
          <p:nvPr>
            <p:ph type="body" idx="1"/>
          </p:nvPr>
        </p:nvSpPr>
        <p:spPr>
          <a:xfrm>
            <a:off x="45711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03" name="Google Shape;203;p50"/>
          <p:cNvSpPr txBox="1">
            <a:spLocks noGrp="1"/>
          </p:cNvSpPr>
          <p:nvPr>
            <p:ph type="body" idx="2"/>
          </p:nvPr>
        </p:nvSpPr>
        <p:spPr>
          <a:xfrm>
            <a:off x="4673970" y="120339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04" name="Google Shape;204;p50"/>
          <p:cNvSpPr txBox="1">
            <a:spLocks noGrp="1"/>
          </p:cNvSpPr>
          <p:nvPr>
            <p:ph type="body" idx="3"/>
          </p:nvPr>
        </p:nvSpPr>
        <p:spPr>
          <a:xfrm>
            <a:off x="45711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05" name="Google Shape;205;p50"/>
          <p:cNvSpPr txBox="1">
            <a:spLocks noGrp="1"/>
          </p:cNvSpPr>
          <p:nvPr>
            <p:ph type="body" idx="4"/>
          </p:nvPr>
        </p:nvSpPr>
        <p:spPr>
          <a:xfrm>
            <a:off x="4673970" y="2761560"/>
            <a:ext cx="40158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6"/>
        <p:cNvGrpSpPr/>
        <p:nvPr/>
      </p:nvGrpSpPr>
      <p:grpSpPr>
        <a:xfrm>
          <a:off x="0" y="0"/>
          <a:ext cx="0" cy="0"/>
          <a:chOff x="0" y="0"/>
          <a:chExt cx="0" cy="0"/>
        </a:xfrm>
      </p:grpSpPr>
      <p:sp>
        <p:nvSpPr>
          <p:cNvPr id="207" name="Google Shape;207;p51"/>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8" name="Google Shape;208;p51"/>
          <p:cNvSpPr txBox="1">
            <a:spLocks noGrp="1"/>
          </p:cNvSpPr>
          <p:nvPr>
            <p:ph type="body" idx="1"/>
          </p:nvPr>
        </p:nvSpPr>
        <p:spPr>
          <a:xfrm>
            <a:off x="45711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09" name="Google Shape;209;p51"/>
          <p:cNvSpPr txBox="1">
            <a:spLocks noGrp="1"/>
          </p:cNvSpPr>
          <p:nvPr>
            <p:ph type="body" idx="2"/>
          </p:nvPr>
        </p:nvSpPr>
        <p:spPr>
          <a:xfrm>
            <a:off x="323973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10" name="Google Shape;210;p51"/>
          <p:cNvSpPr txBox="1">
            <a:spLocks noGrp="1"/>
          </p:cNvSpPr>
          <p:nvPr>
            <p:ph type="body" idx="3"/>
          </p:nvPr>
        </p:nvSpPr>
        <p:spPr>
          <a:xfrm>
            <a:off x="6022350" y="120339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11" name="Google Shape;211;p51"/>
          <p:cNvSpPr txBox="1">
            <a:spLocks noGrp="1"/>
          </p:cNvSpPr>
          <p:nvPr>
            <p:ph type="body" idx="4"/>
          </p:nvPr>
        </p:nvSpPr>
        <p:spPr>
          <a:xfrm>
            <a:off x="45711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12" name="Google Shape;212;p51"/>
          <p:cNvSpPr txBox="1">
            <a:spLocks noGrp="1"/>
          </p:cNvSpPr>
          <p:nvPr>
            <p:ph type="body" idx="5"/>
          </p:nvPr>
        </p:nvSpPr>
        <p:spPr>
          <a:xfrm>
            <a:off x="323973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
        <p:nvSpPr>
          <p:cNvPr id="213" name="Google Shape;213;p51"/>
          <p:cNvSpPr txBox="1">
            <a:spLocks noGrp="1"/>
          </p:cNvSpPr>
          <p:nvPr>
            <p:ph type="body" idx="6"/>
          </p:nvPr>
        </p:nvSpPr>
        <p:spPr>
          <a:xfrm>
            <a:off x="6022350" y="2761560"/>
            <a:ext cx="2649900" cy="1422600"/>
          </a:xfrm>
          <a:prstGeom prst="rect">
            <a:avLst/>
          </a:prstGeom>
          <a:noFill/>
          <a:ln>
            <a:noFill/>
          </a:ln>
        </p:spPr>
        <p:txBody>
          <a:bodyPr spcFirstLastPara="1" wrap="square" lIns="0" tIns="0" rIns="0" bIns="0" anchor="t" anchorCtr="0">
            <a:normAutofit/>
          </a:bodyPr>
          <a:lstStyle>
            <a:lvl1pPr marL="457200" lvl="0" indent="-228600" algn="l" rtl="0">
              <a:spcBef>
                <a:spcPts val="0"/>
              </a:spcBef>
              <a:spcAft>
                <a:spcPts val="0"/>
              </a:spcAft>
              <a:buSzPts val="1100"/>
              <a:buNone/>
              <a:defRPr/>
            </a:lvl1pPr>
            <a:lvl2pPr marL="914400" lvl="1" indent="-228600" algn="l" rtl="0">
              <a:spcBef>
                <a:spcPts val="0"/>
              </a:spcBef>
              <a:spcAft>
                <a:spcPts val="0"/>
              </a:spcAft>
              <a:buSzPts val="1100"/>
              <a:buNone/>
              <a:defRPr/>
            </a:lvl2pPr>
            <a:lvl3pPr marL="1371600" lvl="2" indent="-228600" algn="l" rtl="0">
              <a:spcBef>
                <a:spcPts val="0"/>
              </a:spcBef>
              <a:spcAft>
                <a:spcPts val="0"/>
              </a:spcAft>
              <a:buSzPts val="1100"/>
              <a:buNone/>
              <a:defRPr/>
            </a:lvl3pPr>
            <a:lvl4pPr marL="1828800" lvl="3" indent="-228600" algn="l" rtl="0">
              <a:spcBef>
                <a:spcPts val="0"/>
              </a:spcBef>
              <a:spcAft>
                <a:spcPts val="0"/>
              </a:spcAft>
              <a:buSzPts val="1100"/>
              <a:buNone/>
              <a:defRPr/>
            </a:lvl4pPr>
            <a:lvl5pPr marL="2286000" lvl="4" indent="-228600" algn="l" rtl="0">
              <a:spcBef>
                <a:spcPts val="0"/>
              </a:spcBef>
              <a:spcAft>
                <a:spcPts val="0"/>
              </a:spcAft>
              <a:buSzPts val="1100"/>
              <a:buNone/>
              <a:defRPr/>
            </a:lvl5pPr>
            <a:lvl6pPr marL="2743200" lvl="5" indent="-228600" algn="l" rtl="0">
              <a:spcBef>
                <a:spcPts val="0"/>
              </a:spcBef>
              <a:spcAft>
                <a:spcPts val="0"/>
              </a:spcAft>
              <a:buSzPts val="1100"/>
              <a:buNone/>
              <a:defRPr/>
            </a:lvl6pPr>
            <a:lvl7pPr marL="3200400" lvl="6" indent="-228600" algn="l" rtl="0">
              <a:spcBef>
                <a:spcPts val="0"/>
              </a:spcBef>
              <a:spcAft>
                <a:spcPts val="0"/>
              </a:spcAft>
              <a:buSzPts val="1100"/>
              <a:buNone/>
              <a:defRPr/>
            </a:lvl7pPr>
            <a:lvl8pPr marL="3657600" lvl="7" indent="-228600" algn="l" rtl="0">
              <a:spcBef>
                <a:spcPts val="0"/>
              </a:spcBef>
              <a:spcAft>
                <a:spcPts val="0"/>
              </a:spcAft>
              <a:buSzPts val="1100"/>
              <a:buNone/>
              <a:defRPr/>
            </a:lvl8pPr>
            <a:lvl9pPr marL="4114800" lvl="8" indent="-228600" algn="l" rtl="0">
              <a:spcBef>
                <a:spcPts val="0"/>
              </a:spcBef>
              <a:spcAft>
                <a:spcPts val="0"/>
              </a:spcAft>
              <a:buSzPts val="11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214"/>
        <p:cNvGrpSpPr/>
        <p:nvPr/>
      </p:nvGrpSpPr>
      <p:grpSpPr>
        <a:xfrm>
          <a:off x="0" y="0"/>
          <a:ext cx="0" cy="0"/>
          <a:chOff x="0" y="0"/>
          <a:chExt cx="0" cy="0"/>
        </a:xfrm>
      </p:grpSpPr>
      <p:sp>
        <p:nvSpPr>
          <p:cNvPr id="215" name="Google Shape;215;p52"/>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6" name="Google Shape;216;p52"/>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17" name="Google Shape;21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218"/>
        <p:cNvGrpSpPr/>
        <p:nvPr/>
      </p:nvGrpSpPr>
      <p:grpSpPr>
        <a:xfrm>
          <a:off x="0" y="0"/>
          <a:ext cx="0" cy="0"/>
          <a:chOff x="0" y="0"/>
          <a:chExt cx="0" cy="0"/>
        </a:xfrm>
      </p:grpSpPr>
      <p:sp>
        <p:nvSpPr>
          <p:cNvPr id="219" name="Google Shape;219;p53"/>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0" name="Google Shape;220;p53"/>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21" name="Google Shape;22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222"/>
        <p:cNvGrpSpPr/>
        <p:nvPr/>
      </p:nvGrpSpPr>
      <p:grpSpPr>
        <a:xfrm>
          <a:off x="0" y="0"/>
          <a:ext cx="0" cy="0"/>
          <a:chOff x="0" y="0"/>
          <a:chExt cx="0" cy="0"/>
        </a:xfrm>
      </p:grpSpPr>
      <p:sp>
        <p:nvSpPr>
          <p:cNvPr id="223" name="Google Shape;223;p54"/>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4" name="Google Shape;224;p54"/>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25" name="Google Shape;225;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_AND_BODY_4">
  <p:cSld name="TITLE_AND_BODY_4">
    <p:spTree>
      <p:nvGrpSpPr>
        <p:cNvPr id="1" name="Shape 226"/>
        <p:cNvGrpSpPr/>
        <p:nvPr/>
      </p:nvGrpSpPr>
      <p:grpSpPr>
        <a:xfrm>
          <a:off x="0" y="0"/>
          <a:ext cx="0" cy="0"/>
          <a:chOff x="0" y="0"/>
          <a:chExt cx="0" cy="0"/>
        </a:xfrm>
      </p:grpSpPr>
      <p:sp>
        <p:nvSpPr>
          <p:cNvPr id="227" name="Google Shape;227;p55"/>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8" name="Google Shape;228;p55"/>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29" name="Google Shape;22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230"/>
        <p:cNvGrpSpPr/>
        <p:nvPr/>
      </p:nvGrpSpPr>
      <p:grpSpPr>
        <a:xfrm>
          <a:off x="0" y="0"/>
          <a:ext cx="0" cy="0"/>
          <a:chOff x="0" y="0"/>
          <a:chExt cx="0" cy="0"/>
        </a:xfrm>
      </p:grpSpPr>
      <p:sp>
        <p:nvSpPr>
          <p:cNvPr id="231" name="Google Shape;231;p56"/>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2" name="Google Shape;232;p56"/>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33" name="Google Shape;23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_AND_BODY_6">
  <p:cSld name="TITLE_AND_BODY_6">
    <p:spTree>
      <p:nvGrpSpPr>
        <p:cNvPr id="1" name="Shape 234"/>
        <p:cNvGrpSpPr/>
        <p:nvPr/>
      </p:nvGrpSpPr>
      <p:grpSpPr>
        <a:xfrm>
          <a:off x="0" y="0"/>
          <a:ext cx="0" cy="0"/>
          <a:chOff x="0" y="0"/>
          <a:chExt cx="0" cy="0"/>
        </a:xfrm>
      </p:grpSpPr>
      <p:sp>
        <p:nvSpPr>
          <p:cNvPr id="235" name="Google Shape;235;p57"/>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 name="Google Shape;236;p57"/>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37" name="Google Shape;237;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238"/>
        <p:cNvGrpSpPr/>
        <p:nvPr/>
      </p:nvGrpSpPr>
      <p:grpSpPr>
        <a:xfrm>
          <a:off x="0" y="0"/>
          <a:ext cx="0" cy="0"/>
          <a:chOff x="0" y="0"/>
          <a:chExt cx="0" cy="0"/>
        </a:xfrm>
      </p:grpSpPr>
      <p:sp>
        <p:nvSpPr>
          <p:cNvPr id="239" name="Google Shape;239;p58"/>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0" name="Google Shape;240;p58"/>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41" name="Google Shape;241;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_AND_BODY_8">
  <p:cSld name="TITLE_AND_BODY_8">
    <p:spTree>
      <p:nvGrpSpPr>
        <p:cNvPr id="1" name="Shape 242"/>
        <p:cNvGrpSpPr/>
        <p:nvPr/>
      </p:nvGrpSpPr>
      <p:grpSpPr>
        <a:xfrm>
          <a:off x="0" y="0"/>
          <a:ext cx="0" cy="0"/>
          <a:chOff x="0" y="0"/>
          <a:chExt cx="0" cy="0"/>
        </a:xfrm>
      </p:grpSpPr>
      <p:sp>
        <p:nvSpPr>
          <p:cNvPr id="243" name="Google Shape;243;p59"/>
          <p:cNvSpPr txBox="1">
            <a:spLocks noGrp="1"/>
          </p:cNvSpPr>
          <p:nvPr>
            <p:ph type="title"/>
          </p:nvPr>
        </p:nvSpPr>
        <p:spPr>
          <a:xfrm>
            <a:off x="311700" y="445025"/>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100"/>
              <a:buFont typeface="Montserrat"/>
              <a:buNone/>
              <a:defRPr>
                <a:latin typeface="Montserrat"/>
                <a:ea typeface="Montserrat"/>
                <a:cs typeface="Montserrat"/>
                <a:sym typeface="Montserrat"/>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4" name="Google Shape;244;p59"/>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228600" rtl="0">
              <a:spcBef>
                <a:spcPts val="0"/>
              </a:spcBef>
              <a:spcAft>
                <a:spcPts val="0"/>
              </a:spcAft>
              <a:buSzPts val="1100"/>
              <a:buFont typeface="Montserrat"/>
              <a:buNone/>
              <a:defRPr>
                <a:latin typeface="Montserrat"/>
                <a:ea typeface="Montserrat"/>
                <a:cs typeface="Montserrat"/>
                <a:sym typeface="Montserrat"/>
              </a:defRPr>
            </a:lvl1pPr>
            <a:lvl2pPr marL="914400" lvl="1" indent="-228600" rtl="0">
              <a:spcBef>
                <a:spcPts val="0"/>
              </a:spcBef>
              <a:spcAft>
                <a:spcPts val="0"/>
              </a:spcAft>
              <a:buSzPts val="1100"/>
              <a:buFont typeface="Montserrat"/>
              <a:buNone/>
              <a:defRPr>
                <a:latin typeface="Montserrat"/>
                <a:ea typeface="Montserrat"/>
                <a:cs typeface="Montserrat"/>
                <a:sym typeface="Montserrat"/>
              </a:defRPr>
            </a:lvl2pPr>
            <a:lvl3pPr marL="1371600" lvl="2" indent="-228600" rtl="0">
              <a:spcBef>
                <a:spcPts val="0"/>
              </a:spcBef>
              <a:spcAft>
                <a:spcPts val="0"/>
              </a:spcAft>
              <a:buSzPts val="1100"/>
              <a:buFont typeface="Montserrat"/>
              <a:buNone/>
              <a:defRPr>
                <a:latin typeface="Montserrat"/>
                <a:ea typeface="Montserrat"/>
                <a:cs typeface="Montserrat"/>
                <a:sym typeface="Montserrat"/>
              </a:defRPr>
            </a:lvl3pPr>
            <a:lvl4pPr marL="1828800" lvl="3" indent="-228600" rtl="0">
              <a:spcBef>
                <a:spcPts val="0"/>
              </a:spcBef>
              <a:spcAft>
                <a:spcPts val="0"/>
              </a:spcAft>
              <a:buSzPts val="1100"/>
              <a:buFont typeface="Montserrat"/>
              <a:buNone/>
              <a:defRPr>
                <a:latin typeface="Montserrat"/>
                <a:ea typeface="Montserrat"/>
                <a:cs typeface="Montserrat"/>
                <a:sym typeface="Montserrat"/>
              </a:defRPr>
            </a:lvl4pPr>
            <a:lvl5pPr marL="2286000" lvl="4" indent="-228600" rtl="0">
              <a:spcBef>
                <a:spcPts val="0"/>
              </a:spcBef>
              <a:spcAft>
                <a:spcPts val="0"/>
              </a:spcAft>
              <a:buSzPts val="1100"/>
              <a:buFont typeface="Montserrat"/>
              <a:buNone/>
              <a:defRPr>
                <a:latin typeface="Montserrat"/>
                <a:ea typeface="Montserrat"/>
                <a:cs typeface="Montserrat"/>
                <a:sym typeface="Montserrat"/>
              </a:defRPr>
            </a:lvl5pPr>
            <a:lvl6pPr marL="2743200" lvl="5" indent="-228600" rtl="0">
              <a:spcBef>
                <a:spcPts val="0"/>
              </a:spcBef>
              <a:spcAft>
                <a:spcPts val="0"/>
              </a:spcAft>
              <a:buSzPts val="1100"/>
              <a:buFont typeface="Montserrat"/>
              <a:buNone/>
              <a:defRPr>
                <a:latin typeface="Montserrat"/>
                <a:ea typeface="Montserrat"/>
                <a:cs typeface="Montserrat"/>
                <a:sym typeface="Montserrat"/>
              </a:defRPr>
            </a:lvl6pPr>
            <a:lvl7pPr marL="3200400" lvl="6" indent="-228600" rtl="0">
              <a:spcBef>
                <a:spcPts val="0"/>
              </a:spcBef>
              <a:spcAft>
                <a:spcPts val="0"/>
              </a:spcAft>
              <a:buSzPts val="1100"/>
              <a:buFont typeface="Montserrat"/>
              <a:buNone/>
              <a:defRPr>
                <a:latin typeface="Montserrat"/>
                <a:ea typeface="Montserrat"/>
                <a:cs typeface="Montserrat"/>
                <a:sym typeface="Montserrat"/>
              </a:defRPr>
            </a:lvl7pPr>
            <a:lvl8pPr marL="3657600" lvl="7" indent="-228600" rtl="0">
              <a:spcBef>
                <a:spcPts val="0"/>
              </a:spcBef>
              <a:spcAft>
                <a:spcPts val="0"/>
              </a:spcAft>
              <a:buSzPts val="1100"/>
              <a:buFont typeface="Montserrat"/>
              <a:buNone/>
              <a:defRPr>
                <a:latin typeface="Montserrat"/>
                <a:ea typeface="Montserrat"/>
                <a:cs typeface="Montserrat"/>
                <a:sym typeface="Montserrat"/>
              </a:defRPr>
            </a:lvl8pPr>
            <a:lvl9pPr marL="4114800" lvl="8" indent="-228600" rtl="0">
              <a:spcBef>
                <a:spcPts val="0"/>
              </a:spcBef>
              <a:spcAft>
                <a:spcPts val="0"/>
              </a:spcAft>
              <a:buSzPts val="1100"/>
              <a:buFont typeface="Montserrat"/>
              <a:buNone/>
              <a:defRPr>
                <a:latin typeface="Montserrat"/>
                <a:ea typeface="Montserrat"/>
                <a:cs typeface="Montserrat"/>
                <a:sym typeface="Montserrat"/>
              </a:defRPr>
            </a:lvl9pPr>
          </a:lstStyle>
          <a:p>
            <a:endParaRPr/>
          </a:p>
        </p:txBody>
      </p:sp>
      <p:sp>
        <p:nvSpPr>
          <p:cNvPr id="245" name="Google Shape;245;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4.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image" Target="../media/image5.jp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4.pn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4">
            <a:alphaModFix/>
          </a:blip>
          <a:srcRect/>
          <a:stretch/>
        </p:blipFill>
        <p:spPr>
          <a:xfrm>
            <a:off x="187920" y="161730"/>
            <a:ext cx="1623510" cy="1470960"/>
          </a:xfrm>
          <a:prstGeom prst="rect">
            <a:avLst/>
          </a:prstGeom>
          <a:noFill/>
          <a:ln>
            <a:noFill/>
          </a:ln>
        </p:spPr>
      </p:pic>
      <p:pic>
        <p:nvPicPr>
          <p:cNvPr id="52" name="Google Shape;52;p13"/>
          <p:cNvPicPr preferRelativeResize="0"/>
          <p:nvPr/>
        </p:nvPicPr>
        <p:blipFill rotWithShape="1">
          <a:blip r:embed="rId15">
            <a:alphaModFix/>
          </a:blip>
          <a:srcRect/>
          <a:stretch/>
        </p:blipFill>
        <p:spPr>
          <a:xfrm>
            <a:off x="7721730" y="232200"/>
            <a:ext cx="1165591" cy="1329479"/>
          </a:xfrm>
          <a:prstGeom prst="rect">
            <a:avLst/>
          </a:prstGeom>
          <a:noFill/>
          <a:ln>
            <a:noFill/>
          </a:ln>
        </p:spPr>
      </p:pic>
      <p:sp>
        <p:nvSpPr>
          <p:cNvPr id="53" name="Google Shape;53;p13"/>
          <p:cNvSpPr/>
          <p:nvPr/>
        </p:nvSpPr>
        <p:spPr>
          <a:xfrm>
            <a:off x="521100" y="4805730"/>
            <a:ext cx="3063600" cy="273300"/>
          </a:xfrm>
          <a:prstGeom prst="rect">
            <a:avLst/>
          </a:prstGeom>
          <a:noFill/>
          <a:ln>
            <a:noFill/>
          </a:ln>
        </p:spPr>
        <p:txBody>
          <a:bodyPr spcFirstLastPara="1" wrap="square" lIns="67500" tIns="33750" rIns="67500" bIns="33750" anchor="ctr" anchorCtr="0">
            <a:noAutofit/>
          </a:bodyPr>
          <a:lstStyle/>
          <a:p>
            <a:pPr marL="0" marR="0" lvl="0" indent="0" algn="l" rtl="0">
              <a:lnSpc>
                <a:spcPct val="100000"/>
              </a:lnSpc>
              <a:spcBef>
                <a:spcPts val="0"/>
              </a:spcBef>
              <a:spcAft>
                <a:spcPts val="0"/>
              </a:spcAft>
              <a:buNone/>
            </a:pPr>
            <a:r>
              <a:rPr lang="en-GB" sz="800" b="0" i="0" u="none" strike="noStrike" cap="none">
                <a:solidFill>
                  <a:srgbClr val="000000"/>
                </a:solidFill>
                <a:latin typeface="Arial"/>
                <a:ea typeface="Arial"/>
                <a:cs typeface="Arial"/>
                <a:sym typeface="Arial"/>
              </a:rPr>
              <a:t>© Équipe-conseil AAC ADEME, 2021. CC By SA 4.0</a:t>
            </a:r>
            <a:endParaRPr sz="800" b="0" i="0" u="none" strike="noStrike" cap="none">
              <a:latin typeface="Arial"/>
              <a:ea typeface="Arial"/>
              <a:cs typeface="Arial"/>
              <a:sym typeface="Arial"/>
            </a:endParaRPr>
          </a:p>
        </p:txBody>
      </p:sp>
      <p:sp>
        <p:nvSpPr>
          <p:cNvPr id="54" name="Google Shape;54;p13"/>
          <p:cNvSpPr txBox="1">
            <a:spLocks noGrp="1"/>
          </p:cNvSpPr>
          <p:nvPr>
            <p:ph type="title"/>
          </p:nvPr>
        </p:nvSpPr>
        <p:spPr>
          <a:xfrm>
            <a:off x="206550" y="645030"/>
            <a:ext cx="8541300" cy="8589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100"/>
              <a:buNone/>
              <a:defRPr sz="1400" b="0" i="0" u="none" strike="noStrike" cap="none"/>
            </a:lvl1pPr>
            <a:lvl2pPr marR="0" lvl="1" algn="l" rtl="0">
              <a:spcBef>
                <a:spcPts val="0"/>
              </a:spcBef>
              <a:spcAft>
                <a:spcPts val="0"/>
              </a:spcAft>
              <a:buSzPts val="1100"/>
              <a:buNone/>
              <a:defRPr sz="1400" b="0" i="0" u="none" strike="noStrike" cap="none"/>
            </a:lvl2pPr>
            <a:lvl3pPr marR="0" lvl="2" algn="l" rtl="0">
              <a:spcBef>
                <a:spcPts val="0"/>
              </a:spcBef>
              <a:spcAft>
                <a:spcPts val="0"/>
              </a:spcAft>
              <a:buSzPts val="1100"/>
              <a:buNone/>
              <a:defRPr sz="1400" b="0" i="0" u="none" strike="noStrike" cap="none"/>
            </a:lvl3pPr>
            <a:lvl4pPr marR="0" lvl="3" algn="l" rtl="0">
              <a:spcBef>
                <a:spcPts val="0"/>
              </a:spcBef>
              <a:spcAft>
                <a:spcPts val="0"/>
              </a:spcAft>
              <a:buSzPts val="1100"/>
              <a:buNone/>
              <a:defRPr sz="1400" b="0" i="0" u="none" strike="noStrike" cap="none"/>
            </a:lvl4pPr>
            <a:lvl5pPr marR="0" lvl="4" algn="l" rtl="0">
              <a:spcBef>
                <a:spcPts val="0"/>
              </a:spcBef>
              <a:spcAft>
                <a:spcPts val="0"/>
              </a:spcAft>
              <a:buSzPts val="1100"/>
              <a:buNone/>
              <a:defRPr sz="1400" b="0" i="0" u="none" strike="noStrike" cap="none"/>
            </a:lvl5pPr>
            <a:lvl6pPr marR="0" lvl="5" algn="l" rtl="0">
              <a:spcBef>
                <a:spcPts val="0"/>
              </a:spcBef>
              <a:spcAft>
                <a:spcPts val="0"/>
              </a:spcAft>
              <a:buSzPts val="1100"/>
              <a:buNone/>
              <a:defRPr sz="1400" b="0" i="0" u="none" strike="noStrike" cap="none"/>
            </a:lvl6pPr>
            <a:lvl7pPr marR="0" lvl="6" algn="l" rtl="0">
              <a:spcBef>
                <a:spcPts val="0"/>
              </a:spcBef>
              <a:spcAft>
                <a:spcPts val="0"/>
              </a:spcAft>
              <a:buSzPts val="1100"/>
              <a:buNone/>
              <a:defRPr sz="1400" b="0" i="0" u="none" strike="noStrike" cap="none"/>
            </a:lvl7pPr>
            <a:lvl8pPr marR="0" lvl="7" algn="l" rtl="0">
              <a:spcBef>
                <a:spcPts val="0"/>
              </a:spcBef>
              <a:spcAft>
                <a:spcPts val="0"/>
              </a:spcAft>
              <a:buSzPts val="1100"/>
              <a:buNone/>
              <a:defRPr sz="1400" b="0" i="0" u="none" strike="noStrike" cap="none"/>
            </a:lvl8pPr>
            <a:lvl9pPr marR="0" lvl="8" algn="l" rtl="0">
              <a:spcBef>
                <a:spcPts val="0"/>
              </a:spcBef>
              <a:spcAft>
                <a:spcPts val="0"/>
              </a:spcAft>
              <a:buSzPts val="1100"/>
              <a:buNone/>
              <a:defRPr sz="1400" b="0" i="0" u="none" strike="noStrike" cap="none"/>
            </a:lvl9pPr>
          </a:lstStyle>
          <a:p>
            <a:endParaRPr/>
          </a:p>
        </p:txBody>
      </p:sp>
      <p:sp>
        <p:nvSpPr>
          <p:cNvPr id="55" name="Google Shape;55;p13"/>
          <p:cNvSpPr txBox="1">
            <a:spLocks noGrp="1"/>
          </p:cNvSpPr>
          <p:nvPr>
            <p:ph type="body" idx="1"/>
          </p:nvPr>
        </p:nvSpPr>
        <p:spPr>
          <a:xfrm>
            <a:off x="457110" y="1203390"/>
            <a:ext cx="8229300" cy="29829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100"/>
              <a:buNone/>
              <a:defRPr sz="1400" b="0" i="0" u="none" strike="noStrike" cap="none"/>
            </a:lvl1pPr>
            <a:lvl2pPr marL="914400" marR="0" lvl="1" indent="-228600" algn="l" rtl="0">
              <a:spcBef>
                <a:spcPts val="0"/>
              </a:spcBef>
              <a:spcAft>
                <a:spcPts val="0"/>
              </a:spcAft>
              <a:buSzPts val="1100"/>
              <a:buNone/>
              <a:defRPr sz="1400" b="0" i="0" u="none" strike="noStrike" cap="none"/>
            </a:lvl2pPr>
            <a:lvl3pPr marL="1371600" marR="0" lvl="2" indent="-228600" algn="l" rtl="0">
              <a:spcBef>
                <a:spcPts val="0"/>
              </a:spcBef>
              <a:spcAft>
                <a:spcPts val="0"/>
              </a:spcAft>
              <a:buSzPts val="1100"/>
              <a:buNone/>
              <a:defRPr sz="1400" b="0" i="0" u="none" strike="noStrike" cap="none"/>
            </a:lvl3pPr>
            <a:lvl4pPr marL="1828800" marR="0" lvl="3" indent="-228600" algn="l" rtl="0">
              <a:spcBef>
                <a:spcPts val="0"/>
              </a:spcBef>
              <a:spcAft>
                <a:spcPts val="0"/>
              </a:spcAft>
              <a:buSzPts val="1100"/>
              <a:buNone/>
              <a:defRPr sz="1400" b="0" i="0" u="none" strike="noStrike" cap="none"/>
            </a:lvl4pPr>
            <a:lvl5pPr marL="2286000" marR="0" lvl="4" indent="-228600" algn="l" rtl="0">
              <a:spcBef>
                <a:spcPts val="0"/>
              </a:spcBef>
              <a:spcAft>
                <a:spcPts val="0"/>
              </a:spcAft>
              <a:buSzPts val="1100"/>
              <a:buNone/>
              <a:defRPr sz="1400" b="0" i="0" u="none" strike="noStrike" cap="none"/>
            </a:lvl5pPr>
            <a:lvl6pPr marL="2743200" marR="0" lvl="5" indent="-228600" algn="l" rtl="0">
              <a:spcBef>
                <a:spcPts val="0"/>
              </a:spcBef>
              <a:spcAft>
                <a:spcPts val="0"/>
              </a:spcAft>
              <a:buSzPts val="1100"/>
              <a:buNone/>
              <a:defRPr sz="1400" b="0" i="0" u="none" strike="noStrike" cap="none"/>
            </a:lvl6pPr>
            <a:lvl7pPr marL="3200400" marR="0" lvl="6" indent="-228600" algn="l" rtl="0">
              <a:spcBef>
                <a:spcPts val="0"/>
              </a:spcBef>
              <a:spcAft>
                <a:spcPts val="0"/>
              </a:spcAft>
              <a:buSzPts val="1100"/>
              <a:buNone/>
              <a:defRPr sz="1400" b="0" i="0" u="none" strike="noStrike" cap="none"/>
            </a:lvl7pPr>
            <a:lvl8pPr marL="3657600" marR="0" lvl="7" indent="-228600" algn="l" rtl="0">
              <a:spcBef>
                <a:spcPts val="0"/>
              </a:spcBef>
              <a:spcAft>
                <a:spcPts val="0"/>
              </a:spcAft>
              <a:buSzPts val="1100"/>
              <a:buNone/>
              <a:defRPr sz="1400" b="0" i="0" u="none" strike="noStrike" cap="none"/>
            </a:lvl8pPr>
            <a:lvl9pPr marL="4114800" marR="0" lvl="8" indent="-228600" algn="l" rtl="0">
              <a:spcBef>
                <a:spcPts val="0"/>
              </a:spcBef>
              <a:spcAft>
                <a:spcPts val="0"/>
              </a:spcAft>
              <a:buSzPts val="1100"/>
              <a:buNone/>
              <a:defRPr sz="14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4"/>
        <p:cNvGrpSpPr/>
        <p:nvPr/>
      </p:nvGrpSpPr>
      <p:grpSpPr>
        <a:xfrm>
          <a:off x="0" y="0"/>
          <a:ext cx="0" cy="0"/>
          <a:chOff x="0" y="0"/>
          <a:chExt cx="0" cy="0"/>
        </a:xfrm>
      </p:grpSpPr>
      <p:pic>
        <p:nvPicPr>
          <p:cNvPr id="105" name="Google Shape;105;p26"/>
          <p:cNvPicPr preferRelativeResize="0"/>
          <p:nvPr/>
        </p:nvPicPr>
        <p:blipFill rotWithShape="1">
          <a:blip r:embed="rId14">
            <a:alphaModFix/>
          </a:blip>
          <a:srcRect/>
          <a:stretch/>
        </p:blipFill>
        <p:spPr>
          <a:xfrm>
            <a:off x="319410" y="98010"/>
            <a:ext cx="536760" cy="486270"/>
          </a:xfrm>
          <a:prstGeom prst="rect">
            <a:avLst/>
          </a:prstGeom>
          <a:noFill/>
          <a:ln>
            <a:noFill/>
          </a:ln>
        </p:spPr>
      </p:pic>
      <p:pic>
        <p:nvPicPr>
          <p:cNvPr id="106" name="Google Shape;106;p26"/>
          <p:cNvPicPr preferRelativeResize="0"/>
          <p:nvPr/>
        </p:nvPicPr>
        <p:blipFill rotWithShape="1">
          <a:blip r:embed="rId15">
            <a:alphaModFix/>
          </a:blip>
          <a:srcRect/>
          <a:stretch/>
        </p:blipFill>
        <p:spPr>
          <a:xfrm>
            <a:off x="1119420" y="119340"/>
            <a:ext cx="388530" cy="443070"/>
          </a:xfrm>
          <a:prstGeom prst="rect">
            <a:avLst/>
          </a:prstGeom>
          <a:noFill/>
          <a:ln>
            <a:noFill/>
          </a:ln>
        </p:spPr>
      </p:pic>
      <p:cxnSp>
        <p:nvCxnSpPr>
          <p:cNvPr id="107" name="Google Shape;107;p26"/>
          <p:cNvCxnSpPr/>
          <p:nvPr/>
        </p:nvCxnSpPr>
        <p:spPr>
          <a:xfrm>
            <a:off x="374490" y="4744980"/>
            <a:ext cx="8394900" cy="300"/>
          </a:xfrm>
          <a:prstGeom prst="straightConnector1">
            <a:avLst/>
          </a:prstGeom>
          <a:noFill/>
          <a:ln w="19075" cap="flat" cmpd="sng">
            <a:solidFill>
              <a:srgbClr val="000000"/>
            </a:solidFill>
            <a:prstDash val="solid"/>
            <a:miter lim="8000"/>
            <a:headEnd type="none" w="sm" len="sm"/>
            <a:tailEnd type="none" w="sm" len="sm"/>
          </a:ln>
        </p:spPr>
      </p:cxnSp>
      <p:pic>
        <p:nvPicPr>
          <p:cNvPr id="108" name="Google Shape;108;p26"/>
          <p:cNvPicPr preferRelativeResize="0"/>
          <p:nvPr/>
        </p:nvPicPr>
        <p:blipFill rotWithShape="1">
          <a:blip r:embed="rId16">
            <a:alphaModFix/>
          </a:blip>
          <a:srcRect/>
          <a:stretch/>
        </p:blipFill>
        <p:spPr>
          <a:xfrm>
            <a:off x="8370000" y="54000"/>
            <a:ext cx="666630" cy="648540"/>
          </a:xfrm>
          <a:prstGeom prst="rect">
            <a:avLst/>
          </a:prstGeom>
          <a:noFill/>
          <a:ln>
            <a:noFill/>
          </a:ln>
        </p:spPr>
      </p:pic>
      <p:sp>
        <p:nvSpPr>
          <p:cNvPr id="109" name="Google Shape;109;p26"/>
          <p:cNvSpPr txBox="1">
            <a:spLocks noGrp="1"/>
          </p:cNvSpPr>
          <p:nvPr>
            <p:ph type="title"/>
          </p:nvPr>
        </p:nvSpPr>
        <p:spPr>
          <a:xfrm>
            <a:off x="206550" y="645030"/>
            <a:ext cx="8541300" cy="8589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100"/>
              <a:buNone/>
              <a:defRPr sz="1400" b="0" i="0" u="none" strike="noStrike" cap="none"/>
            </a:lvl1pPr>
            <a:lvl2pPr marR="0" lvl="1" algn="l" rtl="0">
              <a:spcBef>
                <a:spcPts val="0"/>
              </a:spcBef>
              <a:spcAft>
                <a:spcPts val="0"/>
              </a:spcAft>
              <a:buSzPts val="1100"/>
              <a:buNone/>
              <a:defRPr sz="1400" b="0" i="0" u="none" strike="noStrike" cap="none"/>
            </a:lvl2pPr>
            <a:lvl3pPr marR="0" lvl="2" algn="l" rtl="0">
              <a:spcBef>
                <a:spcPts val="0"/>
              </a:spcBef>
              <a:spcAft>
                <a:spcPts val="0"/>
              </a:spcAft>
              <a:buSzPts val="1100"/>
              <a:buNone/>
              <a:defRPr sz="1400" b="0" i="0" u="none" strike="noStrike" cap="none"/>
            </a:lvl3pPr>
            <a:lvl4pPr marR="0" lvl="3" algn="l" rtl="0">
              <a:spcBef>
                <a:spcPts val="0"/>
              </a:spcBef>
              <a:spcAft>
                <a:spcPts val="0"/>
              </a:spcAft>
              <a:buSzPts val="1100"/>
              <a:buNone/>
              <a:defRPr sz="1400" b="0" i="0" u="none" strike="noStrike" cap="none"/>
            </a:lvl4pPr>
            <a:lvl5pPr marR="0" lvl="4" algn="l" rtl="0">
              <a:spcBef>
                <a:spcPts val="0"/>
              </a:spcBef>
              <a:spcAft>
                <a:spcPts val="0"/>
              </a:spcAft>
              <a:buSzPts val="1100"/>
              <a:buNone/>
              <a:defRPr sz="1400" b="0" i="0" u="none" strike="noStrike" cap="none"/>
            </a:lvl5pPr>
            <a:lvl6pPr marR="0" lvl="5" algn="l" rtl="0">
              <a:spcBef>
                <a:spcPts val="0"/>
              </a:spcBef>
              <a:spcAft>
                <a:spcPts val="0"/>
              </a:spcAft>
              <a:buSzPts val="1100"/>
              <a:buNone/>
              <a:defRPr sz="1400" b="0" i="0" u="none" strike="noStrike" cap="none"/>
            </a:lvl6pPr>
            <a:lvl7pPr marR="0" lvl="6" algn="l" rtl="0">
              <a:spcBef>
                <a:spcPts val="0"/>
              </a:spcBef>
              <a:spcAft>
                <a:spcPts val="0"/>
              </a:spcAft>
              <a:buSzPts val="1100"/>
              <a:buNone/>
              <a:defRPr sz="1400" b="0" i="0" u="none" strike="noStrike" cap="none"/>
            </a:lvl7pPr>
            <a:lvl8pPr marR="0" lvl="7" algn="l" rtl="0">
              <a:spcBef>
                <a:spcPts val="0"/>
              </a:spcBef>
              <a:spcAft>
                <a:spcPts val="0"/>
              </a:spcAft>
              <a:buSzPts val="1100"/>
              <a:buNone/>
              <a:defRPr sz="1400" b="0" i="0" u="none" strike="noStrike" cap="none"/>
            </a:lvl8pPr>
            <a:lvl9pPr marR="0" lvl="8" algn="l" rtl="0">
              <a:spcBef>
                <a:spcPts val="0"/>
              </a:spcBef>
              <a:spcAft>
                <a:spcPts val="0"/>
              </a:spcAft>
              <a:buSzPts val="1100"/>
              <a:buNone/>
              <a:defRPr sz="1400" b="0" i="0" u="none" strike="noStrike" cap="none"/>
            </a:lvl9pPr>
          </a:lstStyle>
          <a:p>
            <a:endParaRPr/>
          </a:p>
        </p:txBody>
      </p:sp>
      <p:sp>
        <p:nvSpPr>
          <p:cNvPr id="110" name="Google Shape;110;p26"/>
          <p:cNvSpPr txBox="1">
            <a:spLocks noGrp="1"/>
          </p:cNvSpPr>
          <p:nvPr>
            <p:ph type="body" idx="1"/>
          </p:nvPr>
        </p:nvSpPr>
        <p:spPr>
          <a:xfrm>
            <a:off x="301050" y="1794150"/>
            <a:ext cx="8541300" cy="25662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100"/>
              <a:buNone/>
              <a:defRPr sz="1400" b="0" i="0" u="none" strike="noStrike" cap="none"/>
            </a:lvl1pPr>
            <a:lvl2pPr marL="914400" marR="0" lvl="1" indent="-228600" algn="l" rtl="0">
              <a:spcBef>
                <a:spcPts val="0"/>
              </a:spcBef>
              <a:spcAft>
                <a:spcPts val="0"/>
              </a:spcAft>
              <a:buSzPts val="1100"/>
              <a:buNone/>
              <a:defRPr sz="1400" b="0" i="0" u="none" strike="noStrike" cap="none"/>
            </a:lvl2pPr>
            <a:lvl3pPr marL="1371600" marR="0" lvl="2" indent="-228600" algn="l" rtl="0">
              <a:spcBef>
                <a:spcPts val="0"/>
              </a:spcBef>
              <a:spcAft>
                <a:spcPts val="0"/>
              </a:spcAft>
              <a:buSzPts val="1100"/>
              <a:buNone/>
              <a:defRPr sz="1400" b="0" i="0" u="none" strike="noStrike" cap="none"/>
            </a:lvl3pPr>
            <a:lvl4pPr marL="1828800" marR="0" lvl="3" indent="-228600" algn="l" rtl="0">
              <a:spcBef>
                <a:spcPts val="0"/>
              </a:spcBef>
              <a:spcAft>
                <a:spcPts val="0"/>
              </a:spcAft>
              <a:buSzPts val="1100"/>
              <a:buNone/>
              <a:defRPr sz="1400" b="0" i="0" u="none" strike="noStrike" cap="none"/>
            </a:lvl4pPr>
            <a:lvl5pPr marL="2286000" marR="0" lvl="4" indent="-228600" algn="l" rtl="0">
              <a:spcBef>
                <a:spcPts val="0"/>
              </a:spcBef>
              <a:spcAft>
                <a:spcPts val="0"/>
              </a:spcAft>
              <a:buSzPts val="1100"/>
              <a:buNone/>
              <a:defRPr sz="1400" b="0" i="0" u="none" strike="noStrike" cap="none"/>
            </a:lvl5pPr>
            <a:lvl6pPr marL="2743200" marR="0" lvl="5" indent="-228600" algn="l" rtl="0">
              <a:spcBef>
                <a:spcPts val="0"/>
              </a:spcBef>
              <a:spcAft>
                <a:spcPts val="0"/>
              </a:spcAft>
              <a:buSzPts val="1100"/>
              <a:buNone/>
              <a:defRPr sz="1400" b="0" i="0" u="none" strike="noStrike" cap="none"/>
            </a:lvl6pPr>
            <a:lvl7pPr marL="3200400" marR="0" lvl="6" indent="-228600" algn="l" rtl="0">
              <a:spcBef>
                <a:spcPts val="0"/>
              </a:spcBef>
              <a:spcAft>
                <a:spcPts val="0"/>
              </a:spcAft>
              <a:buSzPts val="1100"/>
              <a:buNone/>
              <a:defRPr sz="1400" b="0" i="0" u="none" strike="noStrike" cap="none"/>
            </a:lvl7pPr>
            <a:lvl8pPr marL="3657600" marR="0" lvl="7" indent="-228600" algn="l" rtl="0">
              <a:spcBef>
                <a:spcPts val="0"/>
              </a:spcBef>
              <a:spcAft>
                <a:spcPts val="0"/>
              </a:spcAft>
              <a:buSzPts val="1100"/>
              <a:buNone/>
              <a:defRPr sz="1400" b="0" i="0" u="none" strike="noStrike" cap="none"/>
            </a:lvl8pPr>
            <a:lvl9pPr marL="4114800" marR="0" lvl="8" indent="-228600" algn="l" rtl="0">
              <a:spcBef>
                <a:spcPts val="0"/>
              </a:spcBef>
              <a:spcAft>
                <a:spcPts val="0"/>
              </a:spcAft>
              <a:buSzPts val="1100"/>
              <a:buNone/>
              <a:defRPr sz="14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pic>
        <p:nvPicPr>
          <p:cNvPr id="160" name="Google Shape;160;p39"/>
          <p:cNvPicPr preferRelativeResize="0"/>
          <p:nvPr/>
        </p:nvPicPr>
        <p:blipFill rotWithShape="1">
          <a:blip r:embed="rId22">
            <a:alphaModFix/>
          </a:blip>
          <a:srcRect/>
          <a:stretch/>
        </p:blipFill>
        <p:spPr>
          <a:xfrm>
            <a:off x="319410" y="98010"/>
            <a:ext cx="536760" cy="486270"/>
          </a:xfrm>
          <a:prstGeom prst="rect">
            <a:avLst/>
          </a:prstGeom>
          <a:noFill/>
          <a:ln>
            <a:noFill/>
          </a:ln>
        </p:spPr>
      </p:pic>
      <p:pic>
        <p:nvPicPr>
          <p:cNvPr id="161" name="Google Shape;161;p39"/>
          <p:cNvPicPr preferRelativeResize="0"/>
          <p:nvPr/>
        </p:nvPicPr>
        <p:blipFill rotWithShape="1">
          <a:blip r:embed="rId23">
            <a:alphaModFix/>
          </a:blip>
          <a:srcRect/>
          <a:stretch/>
        </p:blipFill>
        <p:spPr>
          <a:xfrm>
            <a:off x="1119420" y="119340"/>
            <a:ext cx="388530" cy="443070"/>
          </a:xfrm>
          <a:prstGeom prst="rect">
            <a:avLst/>
          </a:prstGeom>
          <a:noFill/>
          <a:ln>
            <a:noFill/>
          </a:ln>
        </p:spPr>
      </p:pic>
      <p:cxnSp>
        <p:nvCxnSpPr>
          <p:cNvPr id="162" name="Google Shape;162;p39"/>
          <p:cNvCxnSpPr/>
          <p:nvPr/>
        </p:nvCxnSpPr>
        <p:spPr>
          <a:xfrm>
            <a:off x="374490" y="4744980"/>
            <a:ext cx="8394900" cy="300"/>
          </a:xfrm>
          <a:prstGeom prst="straightConnector1">
            <a:avLst/>
          </a:prstGeom>
          <a:noFill/>
          <a:ln w="19075" cap="flat" cmpd="sng">
            <a:solidFill>
              <a:srgbClr val="000000"/>
            </a:solidFill>
            <a:prstDash val="solid"/>
            <a:miter lim="8000"/>
            <a:headEnd type="none" w="sm" len="sm"/>
            <a:tailEnd type="none" w="sm" len="sm"/>
          </a:ln>
        </p:spPr>
      </p:cxnSp>
      <p:pic>
        <p:nvPicPr>
          <p:cNvPr id="163" name="Google Shape;163;p39"/>
          <p:cNvPicPr preferRelativeResize="0"/>
          <p:nvPr/>
        </p:nvPicPr>
        <p:blipFill rotWithShape="1">
          <a:blip r:embed="rId24">
            <a:alphaModFix/>
          </a:blip>
          <a:srcRect/>
          <a:stretch/>
        </p:blipFill>
        <p:spPr>
          <a:xfrm>
            <a:off x="8370000" y="54000"/>
            <a:ext cx="666630" cy="648540"/>
          </a:xfrm>
          <a:prstGeom prst="rect">
            <a:avLst/>
          </a:prstGeom>
          <a:noFill/>
          <a:ln>
            <a:noFill/>
          </a:ln>
        </p:spPr>
      </p:pic>
      <p:sp>
        <p:nvSpPr>
          <p:cNvPr id="164" name="Google Shape;164;p39"/>
          <p:cNvSpPr txBox="1">
            <a:spLocks noGrp="1"/>
          </p:cNvSpPr>
          <p:nvPr>
            <p:ph type="title"/>
          </p:nvPr>
        </p:nvSpPr>
        <p:spPr>
          <a:xfrm>
            <a:off x="457110" y="205200"/>
            <a:ext cx="8229300" cy="858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100"/>
              <a:buNone/>
              <a:defRPr sz="1400" b="0" i="0" u="none" strike="noStrike" cap="none"/>
            </a:lvl1pPr>
            <a:lvl2pPr marR="0" lvl="1" algn="l" rtl="0">
              <a:spcBef>
                <a:spcPts val="0"/>
              </a:spcBef>
              <a:spcAft>
                <a:spcPts val="0"/>
              </a:spcAft>
              <a:buSzPts val="1100"/>
              <a:buNone/>
              <a:defRPr sz="1400" b="0" i="0" u="none" strike="noStrike" cap="none"/>
            </a:lvl2pPr>
            <a:lvl3pPr marR="0" lvl="2" algn="l" rtl="0">
              <a:spcBef>
                <a:spcPts val="0"/>
              </a:spcBef>
              <a:spcAft>
                <a:spcPts val="0"/>
              </a:spcAft>
              <a:buSzPts val="1100"/>
              <a:buNone/>
              <a:defRPr sz="1400" b="0" i="0" u="none" strike="noStrike" cap="none"/>
            </a:lvl3pPr>
            <a:lvl4pPr marR="0" lvl="3" algn="l" rtl="0">
              <a:spcBef>
                <a:spcPts val="0"/>
              </a:spcBef>
              <a:spcAft>
                <a:spcPts val="0"/>
              </a:spcAft>
              <a:buSzPts val="1100"/>
              <a:buNone/>
              <a:defRPr sz="1400" b="0" i="0" u="none" strike="noStrike" cap="none"/>
            </a:lvl4pPr>
            <a:lvl5pPr marR="0" lvl="4" algn="l" rtl="0">
              <a:spcBef>
                <a:spcPts val="0"/>
              </a:spcBef>
              <a:spcAft>
                <a:spcPts val="0"/>
              </a:spcAft>
              <a:buSzPts val="1100"/>
              <a:buNone/>
              <a:defRPr sz="1400" b="0" i="0" u="none" strike="noStrike" cap="none"/>
            </a:lvl5pPr>
            <a:lvl6pPr marR="0" lvl="5" algn="l" rtl="0">
              <a:spcBef>
                <a:spcPts val="0"/>
              </a:spcBef>
              <a:spcAft>
                <a:spcPts val="0"/>
              </a:spcAft>
              <a:buSzPts val="1100"/>
              <a:buNone/>
              <a:defRPr sz="1400" b="0" i="0" u="none" strike="noStrike" cap="none"/>
            </a:lvl6pPr>
            <a:lvl7pPr marR="0" lvl="6" algn="l" rtl="0">
              <a:spcBef>
                <a:spcPts val="0"/>
              </a:spcBef>
              <a:spcAft>
                <a:spcPts val="0"/>
              </a:spcAft>
              <a:buSzPts val="1100"/>
              <a:buNone/>
              <a:defRPr sz="1400" b="0" i="0" u="none" strike="noStrike" cap="none"/>
            </a:lvl7pPr>
            <a:lvl8pPr marR="0" lvl="7" algn="l" rtl="0">
              <a:spcBef>
                <a:spcPts val="0"/>
              </a:spcBef>
              <a:spcAft>
                <a:spcPts val="0"/>
              </a:spcAft>
              <a:buSzPts val="1100"/>
              <a:buNone/>
              <a:defRPr sz="1400" b="0" i="0" u="none" strike="noStrike" cap="none"/>
            </a:lvl8pPr>
            <a:lvl9pPr marR="0" lvl="8" algn="l" rtl="0">
              <a:spcBef>
                <a:spcPts val="0"/>
              </a:spcBef>
              <a:spcAft>
                <a:spcPts val="0"/>
              </a:spcAft>
              <a:buSzPts val="1100"/>
              <a:buNone/>
              <a:defRPr sz="1400" b="0" i="0" u="none" strike="noStrike" cap="none"/>
            </a:lvl9pPr>
          </a:lstStyle>
          <a:p>
            <a:endParaRPr/>
          </a:p>
        </p:txBody>
      </p:sp>
      <p:sp>
        <p:nvSpPr>
          <p:cNvPr id="165" name="Google Shape;165;p39"/>
          <p:cNvSpPr txBox="1">
            <a:spLocks noGrp="1"/>
          </p:cNvSpPr>
          <p:nvPr>
            <p:ph type="body" idx="1"/>
          </p:nvPr>
        </p:nvSpPr>
        <p:spPr>
          <a:xfrm>
            <a:off x="457110" y="1203390"/>
            <a:ext cx="8229300" cy="29829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100"/>
              <a:buNone/>
              <a:defRPr sz="1400" b="0" i="0" u="none" strike="noStrike" cap="none"/>
            </a:lvl1pPr>
            <a:lvl2pPr marL="914400" marR="0" lvl="1" indent="-228600" algn="l" rtl="0">
              <a:spcBef>
                <a:spcPts val="0"/>
              </a:spcBef>
              <a:spcAft>
                <a:spcPts val="0"/>
              </a:spcAft>
              <a:buSzPts val="1100"/>
              <a:buNone/>
              <a:defRPr sz="1400" b="0" i="0" u="none" strike="noStrike" cap="none"/>
            </a:lvl2pPr>
            <a:lvl3pPr marL="1371600" marR="0" lvl="2" indent="-228600" algn="l" rtl="0">
              <a:spcBef>
                <a:spcPts val="0"/>
              </a:spcBef>
              <a:spcAft>
                <a:spcPts val="0"/>
              </a:spcAft>
              <a:buSzPts val="1100"/>
              <a:buNone/>
              <a:defRPr sz="1400" b="0" i="0" u="none" strike="noStrike" cap="none"/>
            </a:lvl3pPr>
            <a:lvl4pPr marL="1828800" marR="0" lvl="3" indent="-228600" algn="l" rtl="0">
              <a:spcBef>
                <a:spcPts val="0"/>
              </a:spcBef>
              <a:spcAft>
                <a:spcPts val="0"/>
              </a:spcAft>
              <a:buSzPts val="1100"/>
              <a:buNone/>
              <a:defRPr sz="1400" b="0" i="0" u="none" strike="noStrike" cap="none"/>
            </a:lvl4pPr>
            <a:lvl5pPr marL="2286000" marR="0" lvl="4" indent="-228600" algn="l" rtl="0">
              <a:spcBef>
                <a:spcPts val="0"/>
              </a:spcBef>
              <a:spcAft>
                <a:spcPts val="0"/>
              </a:spcAft>
              <a:buSzPts val="1100"/>
              <a:buNone/>
              <a:defRPr sz="1400" b="0" i="0" u="none" strike="noStrike" cap="none"/>
            </a:lvl5pPr>
            <a:lvl6pPr marL="2743200" marR="0" lvl="5" indent="-228600" algn="l" rtl="0">
              <a:spcBef>
                <a:spcPts val="0"/>
              </a:spcBef>
              <a:spcAft>
                <a:spcPts val="0"/>
              </a:spcAft>
              <a:buSzPts val="1100"/>
              <a:buNone/>
              <a:defRPr sz="1400" b="0" i="0" u="none" strike="noStrike" cap="none"/>
            </a:lvl6pPr>
            <a:lvl7pPr marL="3200400" marR="0" lvl="6" indent="-228600" algn="l" rtl="0">
              <a:spcBef>
                <a:spcPts val="0"/>
              </a:spcBef>
              <a:spcAft>
                <a:spcPts val="0"/>
              </a:spcAft>
              <a:buSzPts val="1100"/>
              <a:buNone/>
              <a:defRPr sz="1400" b="0" i="0" u="none" strike="noStrike" cap="none"/>
            </a:lvl7pPr>
            <a:lvl8pPr marL="3657600" marR="0" lvl="7" indent="-228600" algn="l" rtl="0">
              <a:spcBef>
                <a:spcPts val="0"/>
              </a:spcBef>
              <a:spcAft>
                <a:spcPts val="0"/>
              </a:spcAft>
              <a:buSzPts val="1100"/>
              <a:buNone/>
              <a:defRPr sz="1400" b="0" i="0" u="none" strike="noStrike" cap="none"/>
            </a:lvl8pPr>
            <a:lvl9pPr marL="4114800" marR="0" lvl="8" indent="-228600" algn="l" rtl="0">
              <a:spcBef>
                <a:spcPts val="0"/>
              </a:spcBef>
              <a:spcAft>
                <a:spcPts val="0"/>
              </a:spcAft>
              <a:buSzPts val="1100"/>
              <a:buNone/>
              <a:defRPr sz="14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hyperlink" Target="https://wiki.resilience-territoire.ademe.fr/"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hyperlink" Target="https://movilab.org/wiki/Accueil" TargetMode="External"/><Relationship Id="rId5" Type="http://schemas.openxmlformats.org/officeDocument/2006/relationships/hyperlink" Target="https://inno3.fr/realisation/canevas-pour-la-gouvernance-de-commun-numerique/" TargetMode="External"/><Relationship Id="rId4" Type="http://schemas.openxmlformats.org/officeDocument/2006/relationships/hyperlink" Target="https://labase.anct.gouv.f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youtube.com/watch?v=fcaDyn2AtBo" TargetMode="External"/><Relationship Id="rId2" Type="http://schemas.openxmlformats.org/officeDocument/2006/relationships/hyperlink" Target="https://wiki.resilience-territoire.ademe.fr/wiki/Communs_s%C3%A9lectionn%C3%A9s_par_l%27Appel_%C3%A0_Communs" TargetMode="External"/><Relationship Id="rId1" Type="http://schemas.openxmlformats.org/officeDocument/2006/relationships/slideLayout" Target="../slideLayouts/slideLayout62.xml"/><Relationship Id="rId6" Type="http://schemas.openxmlformats.org/officeDocument/2006/relationships/hyperlink" Target="https://wiki.resilience-territoire.ademe.fr/wiki/Pourquoi_r%C3%A9pondre_%C3%A0_un_Appel_%C3%A0_Communs_et_FAQ"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hyperlink" Target="https://wiki.resilience-territoire.ademe.fr/wiki/Atelier_Aide_pour_Candidater_%C3%A0_l%27Appel_%C3%A0_Communs_n%C2%B01_-_11/09/23" TargetMode="External"/><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30.png"/><Relationship Id="rId4" Type="http://schemas.openxmlformats.org/officeDocument/2006/relationships/hyperlink" Target="https://wiki.resilience-territoire.ademe.fr/wiki/Cat%C3%A9gorie:Evenement_et_C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s://wiki.resilience-territoire.ademe.fr/wiki/Accueil" TargetMode="External"/><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hyperlink" Target="https://wiki.resilience-territoire.ademe.fr/wiki/Cat%C3%A9gorie:D%C3%A9fi" TargetMode="External"/><Relationship Id="rId2"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image" Target="../media/image11.svg"/><Relationship Id="rId11" Type="http://schemas.openxmlformats.org/officeDocument/2006/relationships/hyperlink" Target="https://doranum.fr/aspects-juridiques-ethiques/guide-des-licences-ouvertes_10_13143_tv6f-sv31/" TargetMode="External"/><Relationship Id="rId5" Type="http://schemas.openxmlformats.org/officeDocument/2006/relationships/image" Target="../media/image10.png"/><Relationship Id="rId15" Type="http://schemas.openxmlformats.org/officeDocument/2006/relationships/hyperlink" Target="https://lafabriquedesmobilites.fr" TargetMode="External"/><Relationship Id="rId10" Type="http://schemas.openxmlformats.org/officeDocument/2006/relationships/image" Target="../media/image15.sv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hyperlink" Target="https://forum.resilience-territoire.ademe.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18.jpg"/><Relationship Id="rId10" Type="http://schemas.openxmlformats.org/officeDocument/2006/relationships/image" Target="../media/image23.jpg"/><Relationship Id="rId4" Type="http://schemas.openxmlformats.org/officeDocument/2006/relationships/image" Target="../media/image17.jp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60"/>
          <p:cNvSpPr/>
          <p:nvPr/>
        </p:nvSpPr>
        <p:spPr>
          <a:xfrm>
            <a:off x="301050" y="3694410"/>
            <a:ext cx="8541180" cy="346410"/>
          </a:xfrm>
          <a:prstGeom prst="rect">
            <a:avLst/>
          </a:prstGeom>
          <a:noFill/>
          <a:ln>
            <a:noFill/>
          </a:ln>
        </p:spPr>
        <p:txBody>
          <a:bodyPr spcFirstLastPara="1" wrap="square" lIns="67500" tIns="33750" rIns="67500" bIns="33750" anchor="t" anchorCtr="0">
            <a:noAutofit/>
          </a:bodyPr>
          <a:lstStyle/>
          <a:p>
            <a:pPr marL="0" marR="0" lvl="0" indent="0" algn="l" rtl="0">
              <a:lnSpc>
                <a:spcPct val="90000"/>
              </a:lnSpc>
              <a:spcBef>
                <a:spcPts val="0"/>
              </a:spcBef>
              <a:spcAft>
                <a:spcPts val="0"/>
              </a:spcAft>
              <a:buNone/>
            </a:pPr>
            <a:r>
              <a:rPr lang="en-GB" sz="2700">
                <a:latin typeface="Open Sans"/>
                <a:ea typeface="Open Sans"/>
                <a:cs typeface="Open Sans"/>
                <a:sym typeface="Open Sans"/>
              </a:rPr>
              <a:t>9 Octobre</a:t>
            </a:r>
            <a:r>
              <a:rPr lang="en-GB" sz="2700" i="0" u="none" strike="noStrike" cap="none">
                <a:solidFill>
                  <a:srgbClr val="000000"/>
                </a:solidFill>
                <a:latin typeface="Open Sans"/>
                <a:ea typeface="Open Sans"/>
                <a:cs typeface="Open Sans"/>
                <a:sym typeface="Open Sans"/>
              </a:rPr>
              <a:t> 202</a:t>
            </a:r>
            <a:r>
              <a:rPr lang="en-GB" sz="2700">
                <a:latin typeface="Open Sans"/>
                <a:ea typeface="Open Sans"/>
                <a:cs typeface="Open Sans"/>
                <a:sym typeface="Open Sans"/>
              </a:rPr>
              <a:t>3</a:t>
            </a:r>
            <a:endParaRPr sz="2700" i="0" u="none" strike="noStrike" cap="none">
              <a:latin typeface="Open Sans"/>
              <a:ea typeface="Open Sans"/>
              <a:cs typeface="Open Sans"/>
              <a:sym typeface="Open Sans"/>
            </a:endParaRPr>
          </a:p>
        </p:txBody>
      </p:sp>
      <p:pic>
        <p:nvPicPr>
          <p:cNvPr id="251" name="Google Shape;251;p60"/>
          <p:cNvPicPr preferRelativeResize="0"/>
          <p:nvPr/>
        </p:nvPicPr>
        <p:blipFill rotWithShape="1">
          <a:blip r:embed="rId3">
            <a:alphaModFix/>
          </a:blip>
          <a:srcRect/>
          <a:stretch/>
        </p:blipFill>
        <p:spPr>
          <a:xfrm>
            <a:off x="7400160" y="3101760"/>
            <a:ext cx="1743389" cy="1696409"/>
          </a:xfrm>
          <a:prstGeom prst="rect">
            <a:avLst/>
          </a:prstGeom>
          <a:noFill/>
          <a:ln>
            <a:noFill/>
          </a:ln>
        </p:spPr>
      </p:pic>
      <p:sp>
        <p:nvSpPr>
          <p:cNvPr id="252" name="Google Shape;252;p60"/>
          <p:cNvSpPr/>
          <p:nvPr/>
        </p:nvSpPr>
        <p:spPr>
          <a:xfrm>
            <a:off x="301050" y="2311470"/>
            <a:ext cx="8541300" cy="939300"/>
          </a:xfrm>
          <a:prstGeom prst="rect">
            <a:avLst/>
          </a:prstGeom>
          <a:noFill/>
          <a:ln>
            <a:noFill/>
          </a:ln>
        </p:spPr>
        <p:txBody>
          <a:bodyPr spcFirstLastPara="1" wrap="square" lIns="67500" tIns="33750" rIns="67500" bIns="33750" anchor="t" anchorCtr="0">
            <a:noAutofit/>
          </a:bodyPr>
          <a:lstStyle/>
          <a:p>
            <a:pPr marL="0" marR="0" lvl="0" indent="0" algn="l" rtl="0">
              <a:lnSpc>
                <a:spcPct val="90000"/>
              </a:lnSpc>
              <a:spcBef>
                <a:spcPts val="0"/>
              </a:spcBef>
              <a:spcAft>
                <a:spcPts val="0"/>
              </a:spcAft>
              <a:buNone/>
            </a:pPr>
            <a:r>
              <a:rPr lang="en-GB" sz="3200" b="1">
                <a:latin typeface="Open Sans"/>
                <a:ea typeface="Open Sans"/>
                <a:cs typeface="Open Sans"/>
                <a:sym typeface="Open Sans"/>
              </a:rPr>
              <a:t>Aide à la candidature pour répondre à l’appel à communs</a:t>
            </a:r>
            <a:endParaRPr sz="3200" i="0" u="none" strike="noStrike" cap="none">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8"/>
          <p:cNvSpPr/>
          <p:nvPr/>
        </p:nvSpPr>
        <p:spPr>
          <a:xfrm>
            <a:off x="947425" y="1083075"/>
            <a:ext cx="7820700" cy="33594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b="1">
                <a:solidFill>
                  <a:schemeClr val="dk1"/>
                </a:solidFill>
                <a:latin typeface="Open Sans"/>
                <a:ea typeface="Open Sans"/>
                <a:cs typeface="Open Sans"/>
                <a:sym typeface="Open Sans"/>
              </a:rPr>
              <a:t>4/ Économique</a:t>
            </a:r>
            <a:endParaRPr sz="12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Modèle économique du commun.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a:solidFill>
                  <a:schemeClr val="dk1"/>
                </a:solidFill>
                <a:latin typeface="Open Sans"/>
                <a:ea typeface="Open Sans"/>
                <a:cs typeface="Open Sans"/>
                <a:sym typeface="Open Sans"/>
              </a:rPr>
              <a:t>Un modèle économique est déjà anticipé :</a:t>
            </a:r>
            <a:br>
              <a:rPr lang="en-GB" sz="1200">
                <a:solidFill>
                  <a:schemeClr val="dk1"/>
                </a:solidFill>
                <a:latin typeface="Open Sans"/>
                <a:ea typeface="Open Sans"/>
                <a:cs typeface="Open Sans"/>
                <a:sym typeface="Open Sans"/>
              </a:rPr>
            </a:br>
            <a:r>
              <a:rPr lang="en-GB" sz="1200" i="1">
                <a:solidFill>
                  <a:schemeClr val="dk1"/>
                </a:solidFill>
                <a:latin typeface="Open Sans"/>
                <a:ea typeface="Open Sans"/>
                <a:cs typeface="Open Sans"/>
                <a:sym typeface="Open Sans"/>
              </a:rPr>
              <a:t>“[PROJET] étant libre et gratuit, le développement du commun sera </a:t>
            </a:r>
            <a:r>
              <a:rPr lang="en-GB" sz="1200" b="1" i="1">
                <a:solidFill>
                  <a:schemeClr val="dk1"/>
                </a:solidFill>
                <a:latin typeface="Open Sans"/>
                <a:ea typeface="Open Sans"/>
                <a:cs typeface="Open Sans"/>
                <a:sym typeface="Open Sans"/>
              </a:rPr>
              <a:t>financé par la facturation des développement sur mesure demandés par les utilisateurs</a:t>
            </a:r>
            <a:r>
              <a:rPr lang="en-GB" sz="1200" i="1">
                <a:solidFill>
                  <a:schemeClr val="dk1"/>
                </a:solidFill>
                <a:latin typeface="Open Sans"/>
                <a:ea typeface="Open Sans"/>
                <a:cs typeface="Open Sans"/>
                <a:sym typeface="Open Sans"/>
              </a:rPr>
              <a:t>. Des fonds alloués au commun dokos auquel ce module se rattache pourront éventuellement être alloués [...] dans la mesure où son développement lui bénéficie.”</a:t>
            </a:r>
            <a:endParaRPr sz="1200"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b="1"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a:solidFill>
                  <a:schemeClr val="dk1"/>
                </a:solidFill>
                <a:latin typeface="Open Sans"/>
                <a:ea typeface="Open Sans"/>
                <a:cs typeface="Open Sans"/>
                <a:sym typeface="Open Sans"/>
              </a:rPr>
              <a:t>Déploiement de réciprocité pour l'usage commercial qui permet d'imaginer une économie du commun:</a:t>
            </a:r>
            <a:br>
              <a:rPr lang="en-GB" sz="1200" i="1">
                <a:solidFill>
                  <a:schemeClr val="dk1"/>
                </a:solidFill>
                <a:latin typeface="Open Sans"/>
                <a:ea typeface="Open Sans"/>
                <a:cs typeface="Open Sans"/>
                <a:sym typeface="Open Sans"/>
              </a:rPr>
            </a:br>
            <a:r>
              <a:rPr lang="en-GB" sz="1200" i="1">
                <a:solidFill>
                  <a:schemeClr val="dk1"/>
                </a:solidFill>
                <a:latin typeface="Open Sans"/>
                <a:ea typeface="Open Sans"/>
                <a:cs typeface="Open Sans"/>
                <a:sym typeface="Open Sans"/>
              </a:rPr>
              <a:t>“Les partenaires commerciaux reversent par ailleurs une contribution au commun au titre de l’exploitation commerciale qu’ils en font. Ils contribuent ainsi à assurer la maintenance du logiciel et la R&amp;D autour du projet.”</a:t>
            </a:r>
            <a:endParaRPr sz="1200" i="1">
              <a:solidFill>
                <a:schemeClr val="dk1"/>
              </a:solidFill>
              <a:latin typeface="Open Sans"/>
              <a:ea typeface="Open Sans"/>
              <a:cs typeface="Open Sans"/>
              <a:sym typeface="Open Sans"/>
            </a:endParaRPr>
          </a:p>
        </p:txBody>
      </p:sp>
      <p:sp>
        <p:nvSpPr>
          <p:cNvPr id="340" name="Google Shape;340;p68"/>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41" name="Google Shape;341;p68"/>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pic>
        <p:nvPicPr>
          <p:cNvPr id="342" name="Google Shape;342;p68"/>
          <p:cNvPicPr preferRelativeResize="0"/>
          <p:nvPr/>
        </p:nvPicPr>
        <p:blipFill rotWithShape="1">
          <a:blip r:embed="rId3">
            <a:alphaModFix/>
          </a:blip>
          <a:srcRect b="13629"/>
          <a:stretch/>
        </p:blipFill>
        <p:spPr>
          <a:xfrm>
            <a:off x="333475" y="1083075"/>
            <a:ext cx="522100" cy="450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9"/>
          <p:cNvSpPr/>
          <p:nvPr/>
        </p:nvSpPr>
        <p:spPr>
          <a:xfrm>
            <a:off x="1115275" y="1083075"/>
            <a:ext cx="7246500" cy="35373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b="1">
                <a:solidFill>
                  <a:schemeClr val="dk1"/>
                </a:solidFill>
                <a:latin typeface="Open Sans"/>
                <a:ea typeface="Open Sans"/>
                <a:cs typeface="Open Sans"/>
                <a:sym typeface="Open Sans"/>
              </a:rPr>
              <a:t>5/ Coopération </a:t>
            </a:r>
            <a:endParaRPr sz="12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Communs proches, coopération avec ceux qui ont le même objectif. Partenariat avec d'autres acteurs publics ou privés.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a:t>
            </a:r>
            <a:r>
              <a:rPr lang="en-GB" sz="1200" b="1">
                <a:solidFill>
                  <a:schemeClr val="dk1"/>
                </a:solidFill>
                <a:latin typeface="Open Sans"/>
                <a:ea typeface="Open Sans"/>
                <a:cs typeface="Open Sans"/>
                <a:sym typeface="Open Sans"/>
              </a:rPr>
              <a:t>L'équipe compte avec l'expérience</a:t>
            </a:r>
            <a:r>
              <a:rPr lang="en-GB" sz="1200">
                <a:solidFill>
                  <a:schemeClr val="dk1"/>
                </a:solidFill>
                <a:latin typeface="Open Sans"/>
                <a:ea typeface="Open Sans"/>
                <a:cs typeface="Open Sans"/>
                <a:sym typeface="Open Sans"/>
              </a:rPr>
              <a:t> de Jungle Bus en matière de </a:t>
            </a:r>
            <a:r>
              <a:rPr lang="en-GB" sz="1200" b="1">
                <a:solidFill>
                  <a:schemeClr val="dk1"/>
                </a:solidFill>
                <a:latin typeface="Open Sans"/>
                <a:ea typeface="Open Sans"/>
                <a:cs typeface="Open Sans"/>
                <a:sym typeface="Open Sans"/>
              </a:rPr>
              <a:t>communauté OpenStreetMap</a:t>
            </a:r>
            <a:r>
              <a:rPr lang="en-GB" sz="1200">
                <a:solidFill>
                  <a:schemeClr val="dk1"/>
                </a:solidFill>
                <a:latin typeface="Open Sans"/>
                <a:ea typeface="Open Sans"/>
                <a:cs typeface="Open Sans"/>
                <a:sym typeface="Open Sans"/>
              </a:rPr>
              <a:t> et sa mobilisation sur des thématiques diverses”</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b="1"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b="1">
                <a:solidFill>
                  <a:schemeClr val="dk1"/>
                </a:solidFill>
                <a:latin typeface="Open Sans"/>
                <a:ea typeface="Open Sans"/>
                <a:cs typeface="Open Sans"/>
                <a:sym typeface="Open Sans"/>
              </a:rPr>
              <a:t>“Le consortium collabore avec différents partenaires</a:t>
            </a:r>
            <a:r>
              <a:rPr lang="en-GB" sz="1200">
                <a:solidFill>
                  <a:schemeClr val="dk1"/>
                </a:solidFill>
                <a:latin typeface="Open Sans"/>
                <a:ea typeface="Open Sans"/>
                <a:cs typeface="Open Sans"/>
                <a:sym typeface="Open Sans"/>
              </a:rPr>
              <a:t> </a:t>
            </a:r>
            <a:r>
              <a:rPr lang="en-GB" sz="1200" b="1">
                <a:solidFill>
                  <a:schemeClr val="dk1"/>
                </a:solidFill>
                <a:latin typeface="Open Sans"/>
                <a:ea typeface="Open Sans"/>
                <a:cs typeface="Open Sans"/>
                <a:sym typeface="Open Sans"/>
              </a:rPr>
              <a:t>opérationnels</a:t>
            </a:r>
            <a:r>
              <a:rPr lang="en-GB" sz="1200">
                <a:solidFill>
                  <a:schemeClr val="dk1"/>
                </a:solidFill>
                <a:latin typeface="Open Sans"/>
                <a:ea typeface="Open Sans"/>
                <a:cs typeface="Open Sans"/>
                <a:sym typeface="Open Sans"/>
              </a:rPr>
              <a:t> [...], </a:t>
            </a:r>
            <a:r>
              <a:rPr lang="en-GB" sz="1200" b="1">
                <a:solidFill>
                  <a:schemeClr val="dk1"/>
                </a:solidFill>
                <a:latin typeface="Open Sans"/>
                <a:ea typeface="Open Sans"/>
                <a:cs typeface="Open Sans"/>
                <a:sym typeface="Open Sans"/>
              </a:rPr>
              <a:t>techniques</a:t>
            </a:r>
            <a:r>
              <a:rPr lang="en-GB" sz="1200">
                <a:solidFill>
                  <a:schemeClr val="dk1"/>
                </a:solidFill>
                <a:latin typeface="Open Sans"/>
                <a:ea typeface="Open Sans"/>
                <a:cs typeface="Open Sans"/>
                <a:sym typeface="Open Sans"/>
              </a:rPr>
              <a:t> [...] et </a:t>
            </a:r>
            <a:r>
              <a:rPr lang="en-GB" sz="1200" b="1">
                <a:solidFill>
                  <a:schemeClr val="dk1"/>
                </a:solidFill>
                <a:latin typeface="Open Sans"/>
                <a:ea typeface="Open Sans"/>
                <a:cs typeface="Open Sans"/>
                <a:sym typeface="Open Sans"/>
              </a:rPr>
              <a:t>logistiques</a:t>
            </a:r>
            <a:r>
              <a:rPr lang="en-GB" sz="1200">
                <a:solidFill>
                  <a:schemeClr val="dk1"/>
                </a:solidFill>
                <a:latin typeface="Open Sans"/>
                <a:ea typeface="Open Sans"/>
                <a:cs typeface="Open Sans"/>
                <a:sym typeface="Open Sans"/>
              </a:rPr>
              <a:t> [...]”</a:t>
            </a:r>
            <a:endParaRPr sz="1200" b="1"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348" name="Google Shape;348;p69"/>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49" name="Google Shape;349;p69"/>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pic>
        <p:nvPicPr>
          <p:cNvPr id="350" name="Google Shape;350;p69"/>
          <p:cNvPicPr preferRelativeResize="0"/>
          <p:nvPr/>
        </p:nvPicPr>
        <p:blipFill rotWithShape="1">
          <a:blip r:embed="rId3">
            <a:alphaModFix/>
          </a:blip>
          <a:srcRect b="14551"/>
          <a:stretch/>
        </p:blipFill>
        <p:spPr>
          <a:xfrm>
            <a:off x="410875" y="1119750"/>
            <a:ext cx="632924" cy="540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70"/>
          <p:cNvSpPr/>
          <p:nvPr/>
        </p:nvSpPr>
        <p:spPr>
          <a:xfrm>
            <a:off x="440500" y="865675"/>
            <a:ext cx="7806900" cy="31749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200" dirty="0">
                <a:solidFill>
                  <a:schemeClr val="dk1"/>
                </a:solidFill>
                <a:latin typeface="Open Sans"/>
                <a:ea typeface="Open Sans"/>
                <a:cs typeface="Open Sans"/>
                <a:sym typeface="Open Sans"/>
              </a:rPr>
              <a:t>       </a:t>
            </a:r>
            <a:endParaRPr sz="1200" dirty="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Expression </a:t>
            </a:r>
            <a:r>
              <a:rPr lang="en-GB" sz="1200" b="1" dirty="0" err="1">
                <a:solidFill>
                  <a:schemeClr val="dk1"/>
                </a:solidFill>
                <a:latin typeface="Open Sans"/>
                <a:ea typeface="Open Sans"/>
                <a:cs typeface="Open Sans"/>
                <a:sym typeface="Open Sans"/>
              </a:rPr>
              <a:t>claire</a:t>
            </a:r>
            <a:r>
              <a:rPr lang="en-GB" sz="1200" b="1" dirty="0">
                <a:solidFill>
                  <a:schemeClr val="dk1"/>
                </a:solidFill>
                <a:latin typeface="Open Sans"/>
                <a:ea typeface="Open Sans"/>
                <a:cs typeface="Open Sans"/>
                <a:sym typeface="Open Sans"/>
              </a:rPr>
              <a:t> du </a:t>
            </a:r>
            <a:r>
              <a:rPr lang="en-GB" sz="1200" b="1" dirty="0" err="1">
                <a:solidFill>
                  <a:schemeClr val="dk1"/>
                </a:solidFill>
                <a:latin typeface="Open Sans"/>
                <a:ea typeface="Open Sans"/>
                <a:cs typeface="Open Sans"/>
                <a:sym typeface="Open Sans"/>
              </a:rPr>
              <a:t>problème</a:t>
            </a:r>
            <a:r>
              <a:rPr lang="en-GB" sz="1200" b="1" dirty="0">
                <a:solidFill>
                  <a:schemeClr val="dk1"/>
                </a:solidFill>
                <a:latin typeface="Open Sans"/>
                <a:ea typeface="Open Sans"/>
                <a:cs typeface="Open Sans"/>
                <a:sym typeface="Open Sans"/>
              </a:rPr>
              <a:t> </a:t>
            </a:r>
            <a:r>
              <a:rPr lang="en-GB" sz="1200" b="1" dirty="0" err="1">
                <a:solidFill>
                  <a:schemeClr val="dk1"/>
                </a:solidFill>
                <a:latin typeface="Open Sans"/>
                <a:ea typeface="Open Sans"/>
                <a:cs typeface="Open Sans"/>
                <a:sym typeface="Open Sans"/>
              </a:rPr>
              <a:t>auquel</a:t>
            </a:r>
            <a:r>
              <a:rPr lang="en-GB" sz="1200" b="1" dirty="0">
                <a:solidFill>
                  <a:schemeClr val="dk1"/>
                </a:solidFill>
                <a:latin typeface="Open Sans"/>
                <a:ea typeface="Open Sans"/>
                <a:cs typeface="Open Sans"/>
                <a:sym typeface="Open Sans"/>
              </a:rPr>
              <a:t> </a:t>
            </a:r>
            <a:r>
              <a:rPr lang="en-GB" sz="1200" b="1" dirty="0" err="1">
                <a:solidFill>
                  <a:schemeClr val="dk1"/>
                </a:solidFill>
                <a:latin typeface="Open Sans"/>
                <a:ea typeface="Open Sans"/>
                <a:cs typeface="Open Sans"/>
                <a:sym typeface="Open Sans"/>
              </a:rPr>
              <a:t>répond</a:t>
            </a:r>
            <a:r>
              <a:rPr lang="en-GB" sz="1200" b="1" dirty="0">
                <a:solidFill>
                  <a:schemeClr val="dk1"/>
                </a:solidFill>
                <a:latin typeface="Open Sans"/>
                <a:ea typeface="Open Sans"/>
                <a:cs typeface="Open Sans"/>
                <a:sym typeface="Open Sans"/>
              </a:rPr>
              <a:t> le </a:t>
            </a:r>
            <a:r>
              <a:rPr lang="en-GB" sz="1200" b="1" dirty="0" err="1">
                <a:solidFill>
                  <a:schemeClr val="dk1"/>
                </a:solidFill>
                <a:latin typeface="Open Sans"/>
                <a:ea typeface="Open Sans"/>
                <a:cs typeface="Open Sans"/>
                <a:sym typeface="Open Sans"/>
              </a:rPr>
              <a:t>commun</a:t>
            </a:r>
            <a:endParaRPr sz="1200" b="1"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r>
              <a:rPr lang="en-GB" sz="1200" dirty="0">
                <a:solidFill>
                  <a:schemeClr val="dk1"/>
                </a:solidFill>
                <a:latin typeface="Open Sans"/>
                <a:ea typeface="Open Sans"/>
                <a:cs typeface="Open Sans"/>
                <a:sym typeface="Open Sans"/>
              </a:rPr>
              <a:t>Qui ? </a:t>
            </a:r>
            <a:r>
              <a:rPr lang="en-GB" sz="1200" dirty="0" err="1">
                <a:solidFill>
                  <a:schemeClr val="dk1"/>
                </a:solidFill>
                <a:latin typeface="Open Sans"/>
                <a:ea typeface="Open Sans"/>
                <a:cs typeface="Open Sans"/>
                <a:sym typeface="Open Sans"/>
              </a:rPr>
              <a:t>Où</a:t>
            </a:r>
            <a:r>
              <a:rPr lang="en-GB" sz="1200" dirty="0">
                <a:solidFill>
                  <a:schemeClr val="dk1"/>
                </a:solidFill>
                <a:latin typeface="Open Sans"/>
                <a:ea typeface="Open Sans"/>
                <a:cs typeface="Open Sans"/>
                <a:sym typeface="Open Sans"/>
              </a:rPr>
              <a:t> ? Comment ? </a:t>
            </a:r>
            <a:r>
              <a:rPr lang="en-GB" sz="1200" dirty="0" err="1">
                <a:solidFill>
                  <a:schemeClr val="dk1"/>
                </a:solidFill>
                <a:latin typeface="Open Sans"/>
                <a:ea typeface="Open Sans"/>
                <a:cs typeface="Open Sans"/>
                <a:sym typeface="Open Sans"/>
              </a:rPr>
              <a:t>Pourquoi</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est-ce</a:t>
            </a:r>
            <a:r>
              <a:rPr lang="en-GB" sz="1200" dirty="0">
                <a:solidFill>
                  <a:schemeClr val="dk1"/>
                </a:solidFill>
                <a:latin typeface="Open Sans"/>
                <a:ea typeface="Open Sans"/>
                <a:cs typeface="Open Sans"/>
                <a:sym typeface="Open Sans"/>
              </a:rPr>
              <a:t> crucial de </a:t>
            </a:r>
            <a:r>
              <a:rPr lang="en-GB" sz="1200" dirty="0" err="1">
                <a:solidFill>
                  <a:schemeClr val="dk1"/>
                </a:solidFill>
                <a:latin typeface="Open Sans"/>
                <a:ea typeface="Open Sans"/>
                <a:cs typeface="Open Sans"/>
                <a:sym typeface="Open Sans"/>
              </a:rPr>
              <a:t>répondre</a:t>
            </a:r>
            <a:r>
              <a:rPr lang="en-GB" sz="1200" dirty="0">
                <a:solidFill>
                  <a:schemeClr val="dk1"/>
                </a:solidFill>
                <a:latin typeface="Open Sans"/>
                <a:ea typeface="Open Sans"/>
                <a:cs typeface="Open Sans"/>
                <a:sym typeface="Open Sans"/>
              </a:rPr>
              <a:t> à </a:t>
            </a:r>
            <a:r>
              <a:rPr lang="en-GB" sz="1200" dirty="0" err="1">
                <a:solidFill>
                  <a:schemeClr val="dk1"/>
                </a:solidFill>
                <a:latin typeface="Open Sans"/>
                <a:ea typeface="Open Sans"/>
                <a:cs typeface="Open Sans"/>
                <a:sym typeface="Open Sans"/>
              </a:rPr>
              <a:t>ce</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problème</a:t>
            </a:r>
            <a:r>
              <a:rPr lang="en-GB" sz="1200" dirty="0">
                <a:solidFill>
                  <a:schemeClr val="dk1"/>
                </a:solidFill>
                <a:latin typeface="Open Sans"/>
                <a:ea typeface="Open Sans"/>
                <a:cs typeface="Open Sans"/>
                <a:sym typeface="Open Sans"/>
              </a:rPr>
              <a:t> pour faire </a:t>
            </a:r>
            <a:r>
              <a:rPr lang="en-GB" sz="1200" dirty="0" err="1">
                <a:solidFill>
                  <a:schemeClr val="dk1"/>
                </a:solidFill>
                <a:latin typeface="Open Sans"/>
                <a:ea typeface="Open Sans"/>
                <a:cs typeface="Open Sans"/>
                <a:sym typeface="Open Sans"/>
              </a:rPr>
              <a:t>évoluer</a:t>
            </a:r>
            <a:r>
              <a:rPr lang="en-GB" sz="1200" dirty="0">
                <a:solidFill>
                  <a:schemeClr val="dk1"/>
                </a:solidFill>
                <a:latin typeface="Open Sans"/>
                <a:ea typeface="Open Sans"/>
                <a:cs typeface="Open Sans"/>
                <a:sym typeface="Open Sans"/>
              </a:rPr>
              <a:t> la </a:t>
            </a:r>
            <a:r>
              <a:rPr lang="en-GB" sz="1200" dirty="0" err="1">
                <a:solidFill>
                  <a:schemeClr val="dk1"/>
                </a:solidFill>
                <a:latin typeface="Open Sans"/>
                <a:ea typeface="Open Sans"/>
                <a:cs typeface="Open Sans"/>
                <a:sym typeface="Open Sans"/>
              </a:rPr>
              <a:t>sobriété</a:t>
            </a:r>
            <a:r>
              <a:rPr lang="en-GB" sz="1200" dirty="0">
                <a:solidFill>
                  <a:schemeClr val="dk1"/>
                </a:solidFill>
                <a:latin typeface="Open Sans"/>
                <a:ea typeface="Open Sans"/>
                <a:cs typeface="Open Sans"/>
                <a:sym typeface="Open Sans"/>
              </a:rPr>
              <a:t> et la </a:t>
            </a:r>
            <a:r>
              <a:rPr lang="en-GB" sz="1200" dirty="0" err="1">
                <a:solidFill>
                  <a:schemeClr val="dk1"/>
                </a:solidFill>
                <a:latin typeface="Open Sans"/>
                <a:ea typeface="Open Sans"/>
                <a:cs typeface="Open Sans"/>
                <a:sym typeface="Open Sans"/>
              </a:rPr>
              <a:t>résilience</a:t>
            </a:r>
            <a:r>
              <a:rPr lang="en-GB" sz="1200" dirty="0">
                <a:solidFill>
                  <a:schemeClr val="dk1"/>
                </a:solidFill>
                <a:latin typeface="Open Sans"/>
                <a:ea typeface="Open Sans"/>
                <a:cs typeface="Open Sans"/>
                <a:sym typeface="Open Sans"/>
              </a:rPr>
              <a:t> des </a:t>
            </a:r>
            <a:r>
              <a:rPr lang="en-GB" sz="1200" dirty="0" err="1">
                <a:solidFill>
                  <a:schemeClr val="dk1"/>
                </a:solidFill>
                <a:latin typeface="Open Sans"/>
                <a:ea typeface="Open Sans"/>
                <a:cs typeface="Open Sans"/>
                <a:sym typeface="Open Sans"/>
              </a:rPr>
              <a:t>territoires</a:t>
            </a:r>
            <a:r>
              <a:rPr lang="en-GB" sz="1200" dirty="0">
                <a:solidFill>
                  <a:schemeClr val="dk1"/>
                </a:solidFill>
                <a:latin typeface="Open Sans"/>
                <a:ea typeface="Open Sans"/>
                <a:cs typeface="Open Sans"/>
                <a:sym typeface="Open Sans"/>
              </a:rPr>
              <a:t> ? La fiche du </a:t>
            </a:r>
            <a:r>
              <a:rPr lang="en-GB" sz="1200" dirty="0" err="1">
                <a:solidFill>
                  <a:schemeClr val="dk1"/>
                </a:solidFill>
                <a:latin typeface="Open Sans"/>
                <a:ea typeface="Open Sans"/>
                <a:cs typeface="Open Sans"/>
                <a:sym typeface="Open Sans"/>
              </a:rPr>
              <a:t>commun</a:t>
            </a:r>
            <a:r>
              <a:rPr lang="en-GB" sz="1200" dirty="0">
                <a:solidFill>
                  <a:schemeClr val="dk1"/>
                </a:solidFill>
                <a:latin typeface="Open Sans"/>
                <a:ea typeface="Open Sans"/>
                <a:cs typeface="Open Sans"/>
                <a:sym typeface="Open Sans"/>
              </a:rPr>
              <a:t> doit </a:t>
            </a:r>
            <a:r>
              <a:rPr lang="en-GB" sz="1200" dirty="0" err="1">
                <a:solidFill>
                  <a:schemeClr val="dk1"/>
                </a:solidFill>
                <a:latin typeface="Open Sans"/>
                <a:ea typeface="Open Sans"/>
                <a:cs typeface="Open Sans"/>
                <a:sym typeface="Open Sans"/>
              </a:rPr>
              <a:t>pouvoir</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être</a:t>
            </a:r>
            <a:r>
              <a:rPr lang="en-GB" sz="1200" dirty="0">
                <a:solidFill>
                  <a:schemeClr val="dk1"/>
                </a:solidFill>
                <a:latin typeface="Open Sans"/>
                <a:ea typeface="Open Sans"/>
                <a:cs typeface="Open Sans"/>
                <a:sym typeface="Open Sans"/>
              </a:rPr>
              <a:t> comprise par le grand public</a:t>
            </a: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Rapport </a:t>
            </a:r>
            <a:r>
              <a:rPr lang="en-GB" sz="1200" b="1" dirty="0" err="1">
                <a:solidFill>
                  <a:schemeClr val="dk1"/>
                </a:solidFill>
                <a:latin typeface="Open Sans"/>
                <a:ea typeface="Open Sans"/>
                <a:cs typeface="Open Sans"/>
                <a:sym typeface="Open Sans"/>
              </a:rPr>
              <a:t>coût</a:t>
            </a:r>
            <a:r>
              <a:rPr lang="en-GB" sz="1200" b="1" dirty="0">
                <a:solidFill>
                  <a:schemeClr val="dk1"/>
                </a:solidFill>
                <a:latin typeface="Open Sans"/>
                <a:ea typeface="Open Sans"/>
                <a:cs typeface="Open Sans"/>
                <a:sym typeface="Open Sans"/>
              </a:rPr>
              <a:t>/impact </a:t>
            </a:r>
            <a:endParaRPr sz="1200" b="1"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r>
              <a:rPr lang="en-GB" sz="1200" dirty="0" err="1">
                <a:solidFill>
                  <a:schemeClr val="dk1"/>
                </a:solidFill>
                <a:latin typeface="Open Sans"/>
                <a:ea typeface="Open Sans"/>
                <a:cs typeface="Open Sans"/>
                <a:sym typeface="Open Sans"/>
              </a:rPr>
              <a:t>Fournir</a:t>
            </a:r>
            <a:r>
              <a:rPr lang="en-GB" sz="1200" dirty="0">
                <a:solidFill>
                  <a:schemeClr val="dk1"/>
                </a:solidFill>
                <a:latin typeface="Open Sans"/>
                <a:ea typeface="Open Sans"/>
                <a:cs typeface="Open Sans"/>
                <a:sym typeface="Open Sans"/>
              </a:rPr>
              <a:t> des </a:t>
            </a:r>
            <a:r>
              <a:rPr lang="en-GB" sz="1200" dirty="0" err="1">
                <a:solidFill>
                  <a:schemeClr val="dk1"/>
                </a:solidFill>
                <a:latin typeface="Open Sans"/>
                <a:ea typeface="Open Sans"/>
                <a:cs typeface="Open Sans"/>
                <a:sym typeface="Open Sans"/>
              </a:rPr>
              <a:t>éléments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chiffrés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apporter</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une</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réflexion</a:t>
            </a:r>
            <a:r>
              <a:rPr lang="en-GB" sz="1200" dirty="0">
                <a:solidFill>
                  <a:schemeClr val="dk1"/>
                </a:solidFill>
                <a:latin typeface="Open Sans"/>
                <a:ea typeface="Open Sans"/>
                <a:cs typeface="Open Sans"/>
                <a:sym typeface="Open Sans"/>
              </a:rPr>
              <a:t> critique sur </a:t>
            </a:r>
            <a:r>
              <a:rPr lang="en-GB" sz="1200" dirty="0" err="1">
                <a:solidFill>
                  <a:schemeClr val="dk1"/>
                </a:solidFill>
                <a:latin typeface="Open Sans"/>
                <a:ea typeface="Open Sans"/>
                <a:cs typeface="Open Sans"/>
                <a:sym typeface="Open Sans"/>
              </a:rPr>
              <a:t>l’impact</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environnemental</a:t>
            </a:r>
            <a:r>
              <a:rPr lang="en-GB" sz="1200" dirty="0">
                <a:solidFill>
                  <a:schemeClr val="dk1"/>
                </a:solidFill>
                <a:latin typeface="Open Sans"/>
                <a:ea typeface="Open Sans"/>
                <a:cs typeface="Open Sans"/>
                <a:sym typeface="Open Sans"/>
              </a:rPr>
              <a:t> des </a:t>
            </a:r>
            <a:r>
              <a:rPr lang="en-GB" sz="1200" dirty="0" err="1">
                <a:solidFill>
                  <a:schemeClr val="dk1"/>
                </a:solidFill>
                <a:latin typeface="Open Sans"/>
                <a:ea typeface="Open Sans"/>
                <a:cs typeface="Open Sans"/>
                <a:sym typeface="Open Sans"/>
              </a:rPr>
              <a:t>ressources</a:t>
            </a:r>
            <a:r>
              <a:rPr lang="en-GB" sz="1200" dirty="0">
                <a:solidFill>
                  <a:schemeClr val="dk1"/>
                </a:solidFill>
                <a:latin typeface="Open Sans"/>
                <a:ea typeface="Open Sans"/>
                <a:cs typeface="Open Sans"/>
                <a:sym typeface="Open Sans"/>
              </a:rPr>
              <a:t> à </a:t>
            </a:r>
            <a:r>
              <a:rPr lang="en-GB" sz="1200" dirty="0" err="1">
                <a:solidFill>
                  <a:schemeClr val="dk1"/>
                </a:solidFill>
                <a:latin typeface="Open Sans"/>
                <a:ea typeface="Open Sans"/>
                <a:cs typeface="Open Sans"/>
                <a:sym typeface="Open Sans"/>
              </a:rPr>
              <a:t>développer</a:t>
            </a:r>
            <a:r>
              <a:rPr lang="en-GB" sz="1200" dirty="0">
                <a:solidFill>
                  <a:schemeClr val="dk1"/>
                </a:solidFill>
                <a:latin typeface="Open Sans"/>
                <a:ea typeface="Open Sans"/>
                <a:cs typeface="Open Sans"/>
                <a:sym typeface="Open Sans"/>
              </a:rPr>
              <a:t>, état de </a:t>
            </a:r>
            <a:r>
              <a:rPr lang="en-GB" sz="1200" dirty="0" err="1">
                <a:solidFill>
                  <a:schemeClr val="dk1"/>
                </a:solidFill>
                <a:latin typeface="Open Sans"/>
                <a:ea typeface="Open Sans"/>
                <a:cs typeface="Open Sans"/>
                <a:sym typeface="Open Sans"/>
              </a:rPr>
              <a:t>l’art</a:t>
            </a:r>
            <a:r>
              <a:rPr lang="en-GB" sz="1200" dirty="0">
                <a:solidFill>
                  <a:schemeClr val="dk1"/>
                </a:solidFill>
                <a:latin typeface="Open Sans"/>
                <a:ea typeface="Open Sans"/>
                <a:cs typeface="Open Sans"/>
                <a:sym typeface="Open Sans"/>
              </a:rPr>
              <a:t> des solutions </a:t>
            </a:r>
            <a:r>
              <a:rPr lang="en-GB" sz="1200" dirty="0" err="1">
                <a:solidFill>
                  <a:schemeClr val="dk1"/>
                </a:solidFill>
                <a:latin typeface="Open Sans"/>
                <a:ea typeface="Open Sans"/>
                <a:cs typeface="Open Sans"/>
                <a:sym typeface="Open Sans"/>
              </a:rPr>
              <a:t>existantes</a:t>
            </a:r>
            <a:r>
              <a:rPr lang="en-GB" sz="1200" dirty="0">
                <a:solidFill>
                  <a:schemeClr val="dk1"/>
                </a:solidFill>
                <a:latin typeface="Open Sans"/>
                <a:ea typeface="Open Sans"/>
                <a:cs typeface="Open Sans"/>
                <a:sym typeface="Open Sans"/>
              </a:rPr>
              <a:t> et </a:t>
            </a:r>
            <a:r>
              <a:rPr lang="en-GB" sz="1200" dirty="0" err="1">
                <a:solidFill>
                  <a:schemeClr val="dk1"/>
                </a:solidFill>
                <a:latin typeface="Open Sans"/>
                <a:ea typeface="Open Sans"/>
                <a:cs typeface="Open Sans"/>
                <a:sym typeface="Open Sans"/>
              </a:rPr>
              <a:t>réflexion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autour</a:t>
            </a:r>
            <a:r>
              <a:rPr lang="en-GB" sz="1200" dirty="0">
                <a:solidFill>
                  <a:schemeClr val="dk1"/>
                </a:solidFill>
                <a:latin typeface="Open Sans"/>
                <a:ea typeface="Open Sans"/>
                <a:cs typeface="Open Sans"/>
                <a:sym typeface="Open Sans"/>
              </a:rPr>
              <a:t> de la plus-value du </a:t>
            </a:r>
            <a:r>
              <a:rPr lang="en-GB" sz="1200" dirty="0" err="1">
                <a:solidFill>
                  <a:schemeClr val="dk1"/>
                </a:solidFill>
                <a:latin typeface="Open Sans"/>
                <a:ea typeface="Open Sans"/>
                <a:cs typeface="Open Sans"/>
                <a:sym typeface="Open Sans"/>
              </a:rPr>
              <a:t>commun</a:t>
            </a:r>
            <a:r>
              <a:rPr lang="en-GB" sz="1200" dirty="0">
                <a:solidFill>
                  <a:schemeClr val="dk1"/>
                </a:solidFill>
                <a:latin typeface="Open Sans"/>
                <a:ea typeface="Open Sans"/>
                <a:cs typeface="Open Sans"/>
                <a:sym typeface="Open Sans"/>
              </a:rPr>
              <a:t> ? </a:t>
            </a:r>
            <a:r>
              <a:rPr lang="en-GB" sz="1200" dirty="0" err="1">
                <a:solidFill>
                  <a:schemeClr val="dk1"/>
                </a:solidFill>
                <a:latin typeface="Open Sans"/>
                <a:ea typeface="Open Sans"/>
                <a:cs typeface="Open Sans"/>
                <a:sym typeface="Open Sans"/>
              </a:rPr>
              <a:t>Quels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éléments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sont</a:t>
            </a:r>
            <a:r>
              <a:rPr lang="en-GB" sz="1200" dirty="0">
                <a:solidFill>
                  <a:schemeClr val="dk1"/>
                </a:solidFill>
                <a:latin typeface="Open Sans"/>
                <a:ea typeface="Open Sans"/>
                <a:cs typeface="Open Sans"/>
                <a:sym typeface="Open Sans"/>
              </a:rPr>
              <a:t> mis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œuvre</a:t>
            </a:r>
            <a:r>
              <a:rPr lang="en-GB" sz="1200" dirty="0">
                <a:solidFill>
                  <a:schemeClr val="dk1"/>
                </a:solidFill>
                <a:latin typeface="Open Sans"/>
                <a:ea typeface="Open Sans"/>
                <a:cs typeface="Open Sans"/>
                <a:sym typeface="Open Sans"/>
              </a:rPr>
              <a:t> pour </a:t>
            </a:r>
            <a:r>
              <a:rPr lang="en-GB" sz="1200" dirty="0" err="1">
                <a:solidFill>
                  <a:schemeClr val="dk1"/>
                </a:solidFill>
                <a:latin typeface="Open Sans"/>
                <a:ea typeface="Open Sans"/>
                <a:cs typeface="Open Sans"/>
                <a:sym typeface="Open Sans"/>
              </a:rPr>
              <a:t>l’adoption</a:t>
            </a:r>
            <a:r>
              <a:rPr lang="en-GB" sz="1200" dirty="0">
                <a:solidFill>
                  <a:schemeClr val="dk1"/>
                </a:solidFill>
                <a:latin typeface="Open Sans"/>
                <a:ea typeface="Open Sans"/>
                <a:cs typeface="Open Sans"/>
                <a:sym typeface="Open Sans"/>
              </a:rPr>
              <a:t> du </a:t>
            </a:r>
            <a:r>
              <a:rPr lang="en-GB" sz="1200" dirty="0" err="1">
                <a:solidFill>
                  <a:schemeClr val="dk1"/>
                </a:solidFill>
                <a:latin typeface="Open Sans"/>
                <a:ea typeface="Open Sans"/>
                <a:cs typeface="Open Sans"/>
                <a:sym typeface="Open Sans"/>
              </a:rPr>
              <a:t>commun</a:t>
            </a:r>
            <a:r>
              <a:rPr lang="en-GB" sz="1200" dirty="0">
                <a:solidFill>
                  <a:schemeClr val="dk1"/>
                </a:solidFill>
                <a:latin typeface="Open Sans"/>
                <a:ea typeface="Open Sans"/>
                <a:cs typeface="Open Sans"/>
                <a:sym typeface="Open Sans"/>
              </a:rPr>
              <a:t> ? </a:t>
            </a:r>
            <a:endParaRPr sz="1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Identification des </a:t>
            </a:r>
            <a:r>
              <a:rPr lang="en-GB" sz="1200" b="1" dirty="0" err="1">
                <a:solidFill>
                  <a:schemeClr val="dk1"/>
                </a:solidFill>
                <a:latin typeface="Open Sans"/>
                <a:ea typeface="Open Sans"/>
                <a:cs typeface="Open Sans"/>
                <a:sym typeface="Open Sans"/>
              </a:rPr>
              <a:t>acteurs</a:t>
            </a:r>
            <a:r>
              <a:rPr lang="en-GB" sz="1200" b="1" dirty="0">
                <a:solidFill>
                  <a:schemeClr val="dk1"/>
                </a:solidFill>
                <a:latin typeface="Open Sans"/>
                <a:ea typeface="Open Sans"/>
                <a:cs typeface="Open Sans"/>
                <a:sym typeface="Open Sans"/>
              </a:rPr>
              <a:t> </a:t>
            </a:r>
            <a:r>
              <a:rPr lang="en-GB" sz="1200" b="1" dirty="0" err="1">
                <a:solidFill>
                  <a:schemeClr val="dk1"/>
                </a:solidFill>
                <a:latin typeface="Open Sans"/>
                <a:ea typeface="Open Sans"/>
                <a:cs typeface="Open Sans"/>
                <a:sym typeface="Open Sans"/>
              </a:rPr>
              <a:t>clés</a:t>
            </a:r>
            <a:r>
              <a:rPr lang="en-GB" sz="1200" b="1" dirty="0">
                <a:solidFill>
                  <a:schemeClr val="dk1"/>
                </a:solidFill>
                <a:latin typeface="Open Sans"/>
                <a:ea typeface="Open Sans"/>
                <a:cs typeface="Open Sans"/>
                <a:sym typeface="Open Sans"/>
              </a:rPr>
              <a:t> du </a:t>
            </a:r>
            <a:r>
              <a:rPr lang="en-GB" sz="1200" b="1" dirty="0" err="1">
                <a:solidFill>
                  <a:schemeClr val="dk1"/>
                </a:solidFill>
                <a:latin typeface="Open Sans"/>
                <a:ea typeface="Open Sans"/>
                <a:cs typeface="Open Sans"/>
                <a:sym typeface="Open Sans"/>
              </a:rPr>
              <a:t>domaine</a:t>
            </a:r>
            <a:endParaRPr sz="1200" b="1"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r>
              <a:rPr lang="en-GB" sz="1200" dirty="0">
                <a:solidFill>
                  <a:schemeClr val="dk1"/>
                </a:solidFill>
                <a:latin typeface="Open Sans"/>
                <a:ea typeface="Open Sans"/>
                <a:cs typeface="Open Sans"/>
                <a:sym typeface="Open Sans"/>
              </a:rPr>
              <a:t>Invitation à </a:t>
            </a:r>
            <a:r>
              <a:rPr lang="en-GB" sz="1200" dirty="0" err="1">
                <a:solidFill>
                  <a:schemeClr val="dk1"/>
                </a:solidFill>
                <a:latin typeface="Open Sans"/>
                <a:ea typeface="Open Sans"/>
                <a:cs typeface="Open Sans"/>
                <a:sym typeface="Open Sans"/>
              </a:rPr>
              <a:t>rejoindre</a:t>
            </a:r>
            <a:r>
              <a:rPr lang="en-GB" sz="1200" dirty="0">
                <a:solidFill>
                  <a:schemeClr val="dk1"/>
                </a:solidFill>
                <a:latin typeface="Open Sans"/>
                <a:ea typeface="Open Sans"/>
                <a:cs typeface="Open Sans"/>
                <a:sym typeface="Open Sans"/>
              </a:rPr>
              <a:t> la </a:t>
            </a:r>
            <a:r>
              <a:rPr lang="en-GB" sz="1200" dirty="0" err="1">
                <a:solidFill>
                  <a:schemeClr val="dk1"/>
                </a:solidFill>
                <a:latin typeface="Open Sans"/>
                <a:ea typeface="Open Sans"/>
                <a:cs typeface="Open Sans"/>
                <a:sym typeface="Open Sans"/>
              </a:rPr>
              <a:t>communauté</a:t>
            </a:r>
            <a:r>
              <a:rPr lang="en-GB" sz="1200" dirty="0">
                <a:solidFill>
                  <a:schemeClr val="dk1"/>
                </a:solidFill>
                <a:latin typeface="Open Sans"/>
                <a:ea typeface="Open Sans"/>
                <a:cs typeface="Open Sans"/>
                <a:sym typeface="Open Sans"/>
              </a:rPr>
              <a:t> et communication a minima </a:t>
            </a: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b="1" dirty="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dirty="0">
                <a:solidFill>
                  <a:schemeClr val="dk1"/>
                </a:solidFill>
                <a:latin typeface="Open Sans"/>
                <a:ea typeface="Open Sans"/>
                <a:cs typeface="Open Sans"/>
                <a:sym typeface="Open Sans"/>
              </a:rPr>
              <a:t>Lien avec les </a:t>
            </a:r>
            <a:r>
              <a:rPr lang="en-GB" sz="1200" b="1" dirty="0" err="1">
                <a:solidFill>
                  <a:schemeClr val="dk1"/>
                </a:solidFill>
                <a:latin typeface="Open Sans"/>
                <a:ea typeface="Open Sans"/>
                <a:cs typeface="Open Sans"/>
                <a:sym typeface="Open Sans"/>
              </a:rPr>
              <a:t>territoires</a:t>
            </a:r>
            <a:r>
              <a:rPr lang="en-GB" sz="1200" b="1" dirty="0">
                <a:solidFill>
                  <a:schemeClr val="dk1"/>
                </a:solidFill>
                <a:latin typeface="Open Sans"/>
                <a:ea typeface="Open Sans"/>
                <a:cs typeface="Open Sans"/>
                <a:sym typeface="Open Sans"/>
              </a:rPr>
              <a:t> </a:t>
            </a:r>
            <a:endParaRPr sz="1200" b="1"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r>
              <a:rPr lang="en-GB" sz="1200" dirty="0">
                <a:solidFill>
                  <a:schemeClr val="dk1"/>
                </a:solidFill>
                <a:latin typeface="Open Sans"/>
                <a:ea typeface="Open Sans"/>
                <a:cs typeface="Open Sans"/>
                <a:sym typeface="Open Sans"/>
              </a:rPr>
              <a:t>Identification, </a:t>
            </a:r>
            <a:r>
              <a:rPr lang="en-GB" sz="1200" dirty="0" err="1">
                <a:solidFill>
                  <a:schemeClr val="dk1"/>
                </a:solidFill>
                <a:latin typeface="Open Sans"/>
                <a:ea typeface="Open Sans"/>
                <a:cs typeface="Open Sans"/>
                <a:sym typeface="Open Sans"/>
              </a:rPr>
              <a:t>lettre</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d’intérêt</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stratégie</a:t>
            </a:r>
            <a:r>
              <a:rPr lang="en-GB" sz="1200" dirty="0">
                <a:solidFill>
                  <a:schemeClr val="dk1"/>
                </a:solidFill>
                <a:latin typeface="Open Sans"/>
                <a:ea typeface="Open Sans"/>
                <a:cs typeface="Open Sans"/>
                <a:sym typeface="Open Sans"/>
              </a:rPr>
              <a:t> de communication </a:t>
            </a:r>
            <a:r>
              <a:rPr lang="en-GB" sz="1200" dirty="0" err="1">
                <a:solidFill>
                  <a:schemeClr val="dk1"/>
                </a:solidFill>
                <a:latin typeface="Open Sans"/>
                <a:ea typeface="Open Sans"/>
                <a:cs typeface="Open Sans"/>
                <a:sym typeface="Open Sans"/>
              </a:rPr>
              <a:t>vers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ce</a:t>
            </a:r>
            <a:r>
              <a:rPr lang="en-GB" sz="1200" dirty="0">
                <a:solidFill>
                  <a:schemeClr val="dk1"/>
                </a:solidFill>
                <a:latin typeface="Open Sans"/>
                <a:ea typeface="Open Sans"/>
                <a:cs typeface="Open Sans"/>
                <a:sym typeface="Open Sans"/>
              </a:rPr>
              <a:t> public </a:t>
            </a: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45720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dirty="0">
              <a:solidFill>
                <a:schemeClr val="dk1"/>
              </a:solidFill>
              <a:latin typeface="Open Sans"/>
              <a:ea typeface="Open Sans"/>
              <a:cs typeface="Open Sans"/>
              <a:sym typeface="Open Sans"/>
            </a:endParaRPr>
          </a:p>
        </p:txBody>
      </p:sp>
      <p:sp>
        <p:nvSpPr>
          <p:cNvPr id="356" name="Google Shape;356;p70"/>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57" name="Google Shape;357;p70"/>
          <p:cNvSpPr/>
          <p:nvPr/>
        </p:nvSpPr>
        <p:spPr>
          <a:xfrm>
            <a:off x="1926450" y="154975"/>
            <a:ext cx="5997900" cy="7107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Critères pour que le projet soit validé par l’ADEME</a:t>
            </a:r>
            <a:endParaRPr sz="2200" i="0" u="none" strike="noStrike" cap="none">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71"/>
          <p:cNvSpPr/>
          <p:nvPr/>
        </p:nvSpPr>
        <p:spPr>
          <a:xfrm>
            <a:off x="414026" y="1083075"/>
            <a:ext cx="7965600" cy="1622100"/>
          </a:xfrm>
          <a:prstGeom prst="rect">
            <a:avLst/>
          </a:prstGeom>
          <a:noFill/>
          <a:ln>
            <a:noFill/>
          </a:ln>
        </p:spPr>
        <p:txBody>
          <a:bodyPr spcFirstLastPara="1" wrap="square" lIns="67500" tIns="33750" rIns="67500" bIns="33750" anchor="t" anchorCtr="0">
            <a:noAutofit/>
          </a:bodyPr>
          <a:lstStyle/>
          <a:p>
            <a:pPr marL="0" marR="0" lvl="0" indent="0" algn="l" rtl="0">
              <a:lnSpc>
                <a:spcPct val="200000"/>
              </a:lnSpc>
              <a:spcBef>
                <a:spcPts val="0"/>
              </a:spcBef>
              <a:spcAft>
                <a:spcPts val="0"/>
              </a:spcAft>
              <a:buNone/>
            </a:pPr>
            <a:endParaRPr i="0" u="none" strike="noStrike" cap="none">
              <a:solidFill>
                <a:schemeClr val="dk1"/>
              </a:solidFill>
              <a:latin typeface="Open Sans"/>
              <a:ea typeface="Open Sans"/>
              <a:cs typeface="Open Sans"/>
              <a:sym typeface="Open Sans"/>
            </a:endParaRPr>
          </a:p>
          <a:p>
            <a:pPr marL="165100" marR="0" lvl="0" indent="-228600" algn="l" rtl="0">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Le wiki de l’Appel à Communs (</a:t>
            </a:r>
            <a:r>
              <a:rPr lang="en-GB" u="sng">
                <a:solidFill>
                  <a:schemeClr val="hlink"/>
                </a:solidFill>
                <a:latin typeface="Open Sans"/>
                <a:ea typeface="Open Sans"/>
                <a:cs typeface="Open Sans"/>
                <a:sym typeface="Open Sans"/>
                <a:hlinkClick r:id="rId3"/>
              </a:rPr>
              <a:t>https://wiki.resilience-territoire.ademe.fr/</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165100" marR="0" lvl="0" indent="-228600" algn="l" rtl="0">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La Base de l’ANCT (</a:t>
            </a:r>
            <a:r>
              <a:rPr lang="en-GB" u="sng">
                <a:solidFill>
                  <a:schemeClr val="hlink"/>
                </a:solidFill>
                <a:latin typeface="Open Sans"/>
                <a:ea typeface="Open Sans"/>
                <a:cs typeface="Open Sans"/>
                <a:sym typeface="Open Sans"/>
                <a:hlinkClick r:id="rId4"/>
              </a:rPr>
              <a:t>https://labase.anct.gouv.fr/</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165100" marR="0" lvl="0" indent="-228600" algn="l" rtl="0">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Le Canevas pour la gouvernance de communs numériques (</a:t>
            </a:r>
            <a:r>
              <a:rPr lang="en-GB" u="sng">
                <a:solidFill>
                  <a:schemeClr val="hlink"/>
                </a:solidFill>
                <a:latin typeface="Open Sans"/>
                <a:ea typeface="Open Sans"/>
                <a:cs typeface="Open Sans"/>
                <a:sym typeface="Open Sans"/>
                <a:hlinkClick r:id="rId5"/>
              </a:rPr>
              <a:t>https://inno3.fr/realisation/canevas-pour-la-gouvernance-de-commun-numerique/</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165100" marR="0" lvl="0" indent="-228600" algn="l" rtl="0">
              <a:lnSpc>
                <a:spcPct val="200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Le wiki Movilab (</a:t>
            </a:r>
            <a:r>
              <a:rPr lang="en-GB" u="sng">
                <a:solidFill>
                  <a:schemeClr val="hlink"/>
                </a:solidFill>
                <a:latin typeface="Open Sans"/>
                <a:ea typeface="Open Sans"/>
                <a:cs typeface="Open Sans"/>
                <a:sym typeface="Open Sans"/>
                <a:hlinkClick r:id="rId6"/>
              </a:rPr>
              <a:t>https://movilab.org/wiki/Accueil</a:t>
            </a:r>
            <a:r>
              <a:rPr lang="en-GB">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0" marR="0" lvl="0" indent="0" algn="l" rtl="0">
              <a:lnSpc>
                <a:spcPct val="200000"/>
              </a:lnSpc>
              <a:spcBef>
                <a:spcPts val="0"/>
              </a:spcBef>
              <a:spcAft>
                <a:spcPts val="0"/>
              </a:spcAft>
              <a:buNone/>
            </a:pPr>
            <a:endParaRPr>
              <a:solidFill>
                <a:schemeClr val="dk1"/>
              </a:solidFill>
              <a:latin typeface="Open Sans"/>
              <a:ea typeface="Open Sans"/>
              <a:cs typeface="Open Sans"/>
              <a:sym typeface="Open Sans"/>
            </a:endParaRPr>
          </a:p>
        </p:txBody>
      </p:sp>
      <p:pic>
        <p:nvPicPr>
          <p:cNvPr id="363" name="Google Shape;363;p71"/>
          <p:cNvPicPr preferRelativeResize="0"/>
          <p:nvPr/>
        </p:nvPicPr>
        <p:blipFill rotWithShape="1">
          <a:blip r:embed="rId7">
            <a:alphaModFix/>
          </a:blip>
          <a:srcRect/>
          <a:stretch/>
        </p:blipFill>
        <p:spPr>
          <a:xfrm>
            <a:off x="532251" y="726674"/>
            <a:ext cx="2933575" cy="645125"/>
          </a:xfrm>
          <a:prstGeom prst="rect">
            <a:avLst/>
          </a:prstGeom>
          <a:noFill/>
          <a:ln>
            <a:noFill/>
          </a:ln>
        </p:spPr>
      </p:pic>
      <p:sp>
        <p:nvSpPr>
          <p:cNvPr id="364" name="Google Shape;364;p71"/>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0" y="514350"/>
            <a:ext cx="9424464" cy="4629150"/>
            <a:chOff x="0" y="0"/>
            <a:chExt cx="4838484" cy="2275917"/>
          </a:xfrm>
        </p:grpSpPr>
        <p:sp>
          <p:nvSpPr>
            <p:cNvPr id="3" name="Freeform 3">
              <a:hlinkClick r:id="rId2" tooltip="https://wiki.resilience-territoire.ademe.fr/wiki/Communs_s%C3%A9lectionn%C3%A9s_par_l%27Appel_%C3%A0_Communs"/>
            </p:cNvPr>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4" name="TextBox 4"/>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5" name="Group 5"/>
          <p:cNvGrpSpPr/>
          <p:nvPr/>
        </p:nvGrpSpPr>
        <p:grpSpPr>
          <a:xfrm>
            <a:off x="4583490" y="-4763"/>
            <a:ext cx="4840974" cy="3431440"/>
            <a:chOff x="0" y="0"/>
            <a:chExt cx="2549978" cy="1807508"/>
          </a:xfrm>
        </p:grpSpPr>
        <p:sp>
          <p:nvSpPr>
            <p:cNvPr id="6" name="Freeform 6"/>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7" name="TextBox 7"/>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8" name="Freeform 8"/>
          <p:cNvSpPr/>
          <p:nvPr/>
        </p:nvSpPr>
        <p:spPr>
          <a:xfrm>
            <a:off x="8298362" y="-35608"/>
            <a:ext cx="845639" cy="822470"/>
          </a:xfrm>
          <a:custGeom>
            <a:avLst/>
            <a:gdLst/>
            <a:ahLst/>
            <a:cxnLst/>
            <a:rect l="l" t="t" r="r" b="b"/>
            <a:pathLst>
              <a:path w="1691277" h="1644940">
                <a:moveTo>
                  <a:pt x="0" y="0"/>
                </a:moveTo>
                <a:lnTo>
                  <a:pt x="1691277" y="0"/>
                </a:lnTo>
                <a:lnTo>
                  <a:pt x="1691277" y="1644940"/>
                </a:lnTo>
                <a:lnTo>
                  <a:pt x="0" y="1644940"/>
                </a:lnTo>
                <a:lnTo>
                  <a:pt x="0" y="0"/>
                </a:lnTo>
                <a:close/>
              </a:path>
            </a:pathLst>
          </a:custGeom>
          <a:blipFill>
            <a:blip r:embed="rId3"/>
            <a:stretch>
              <a:fillRect/>
            </a:stretch>
          </a:blipFill>
        </p:spPr>
        <p:txBody>
          <a:bodyPr/>
          <a:lstStyle/>
          <a:p>
            <a:endParaRPr lang="fr-FR"/>
          </a:p>
        </p:txBody>
      </p:sp>
      <p:sp>
        <p:nvSpPr>
          <p:cNvPr id="9" name="Freeform 9"/>
          <p:cNvSpPr/>
          <p:nvPr/>
        </p:nvSpPr>
        <p:spPr>
          <a:xfrm>
            <a:off x="4831684" y="83370"/>
            <a:ext cx="414841" cy="473233"/>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4"/>
            <a:stretch>
              <a:fillRect/>
            </a:stretch>
          </a:blipFill>
        </p:spPr>
        <p:txBody>
          <a:bodyPr/>
          <a:lstStyle/>
          <a:p>
            <a:endParaRPr lang="fr-FR"/>
          </a:p>
        </p:txBody>
      </p:sp>
      <p:sp>
        <p:nvSpPr>
          <p:cNvPr id="10" name="Freeform 10"/>
          <p:cNvSpPr/>
          <p:nvPr/>
        </p:nvSpPr>
        <p:spPr>
          <a:xfrm>
            <a:off x="5246525" y="108063"/>
            <a:ext cx="467908" cy="423847"/>
          </a:xfrm>
          <a:custGeom>
            <a:avLst/>
            <a:gdLst/>
            <a:ahLst/>
            <a:cxnLst/>
            <a:rect l="l" t="t" r="r" b="b"/>
            <a:pathLst>
              <a:path w="935816" h="847694">
                <a:moveTo>
                  <a:pt x="0" y="0"/>
                </a:moveTo>
                <a:lnTo>
                  <a:pt x="935816" y="0"/>
                </a:lnTo>
                <a:lnTo>
                  <a:pt x="935816" y="847694"/>
                </a:lnTo>
                <a:lnTo>
                  <a:pt x="0" y="847694"/>
                </a:lnTo>
                <a:lnTo>
                  <a:pt x="0" y="0"/>
                </a:lnTo>
                <a:close/>
              </a:path>
            </a:pathLst>
          </a:custGeom>
          <a:blipFill>
            <a:blip r:embed="rId5"/>
            <a:stretch>
              <a:fillRect/>
            </a:stretch>
          </a:blipFill>
        </p:spPr>
        <p:txBody>
          <a:bodyPr/>
          <a:lstStyle/>
          <a:p>
            <a:endParaRPr lang="fr-FR"/>
          </a:p>
        </p:txBody>
      </p:sp>
      <p:sp>
        <p:nvSpPr>
          <p:cNvPr id="11" name="TextBox 11"/>
          <p:cNvSpPr txBox="1"/>
          <p:nvPr/>
        </p:nvSpPr>
        <p:spPr>
          <a:xfrm>
            <a:off x="5812675" y="194652"/>
            <a:ext cx="4068606" cy="3665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a:solidFill>
                  <a:srgbClr val="004AAD"/>
                </a:solidFill>
                <a:latin typeface="Archive"/>
              </a:rPr>
              <a:t>En savoir plus    </a:t>
            </a:r>
          </a:p>
        </p:txBody>
      </p:sp>
      <p:grpSp>
        <p:nvGrpSpPr>
          <p:cNvPr id="12" name="Group 12"/>
          <p:cNvGrpSpPr/>
          <p:nvPr/>
        </p:nvGrpSpPr>
        <p:grpSpPr>
          <a:xfrm rot="5400000">
            <a:off x="602241" y="966889"/>
            <a:ext cx="291282" cy="254872"/>
            <a:chOff x="0" y="0"/>
            <a:chExt cx="812800" cy="711200"/>
          </a:xfrm>
        </p:grpSpPr>
        <p:sp>
          <p:nvSpPr>
            <p:cNvPr id="13" name="Freeform 1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txBody>
            <a:bodyPr/>
            <a:lstStyle/>
            <a:p>
              <a:endParaRPr lang="fr-FR"/>
            </a:p>
          </p:txBody>
        </p:sp>
        <p:sp>
          <p:nvSpPr>
            <p:cNvPr id="14" name="TextBox 14"/>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15" name="Group 15"/>
          <p:cNvGrpSpPr/>
          <p:nvPr/>
        </p:nvGrpSpPr>
        <p:grpSpPr>
          <a:xfrm rot="5400000">
            <a:off x="602241" y="2222677"/>
            <a:ext cx="291282" cy="254872"/>
            <a:chOff x="0" y="0"/>
            <a:chExt cx="812800" cy="711200"/>
          </a:xfrm>
        </p:grpSpPr>
        <p:sp>
          <p:nvSpPr>
            <p:cNvPr id="16" name="Freeform 1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txBody>
            <a:bodyPr/>
            <a:lstStyle/>
            <a:p>
              <a:endParaRPr lang="fr-FR"/>
            </a:p>
          </p:txBody>
        </p:sp>
        <p:sp>
          <p:nvSpPr>
            <p:cNvPr id="17" name="TextBox 17"/>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18" name="Group 18"/>
          <p:cNvGrpSpPr/>
          <p:nvPr/>
        </p:nvGrpSpPr>
        <p:grpSpPr>
          <a:xfrm rot="5400000">
            <a:off x="602241" y="2967882"/>
            <a:ext cx="291282" cy="254872"/>
            <a:chOff x="0" y="0"/>
            <a:chExt cx="812800" cy="711200"/>
          </a:xfrm>
        </p:grpSpPr>
        <p:sp>
          <p:nvSpPr>
            <p:cNvPr id="19" name="Freeform 1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txBody>
            <a:bodyPr/>
            <a:lstStyle/>
            <a:p>
              <a:endParaRPr lang="fr-FR"/>
            </a:p>
          </p:txBody>
        </p:sp>
        <p:sp>
          <p:nvSpPr>
            <p:cNvPr id="20" name="TextBox 20"/>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21" name="TextBox 21"/>
          <p:cNvSpPr txBox="1"/>
          <p:nvPr/>
        </p:nvSpPr>
        <p:spPr>
          <a:xfrm>
            <a:off x="990689" y="1003837"/>
            <a:ext cx="6467046"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06A490"/>
                </a:solidFill>
                <a:latin typeface="Archive"/>
              </a:rPr>
              <a:t> Decouvrez les communs lauréats déjà sélectionnés </a:t>
            </a:r>
          </a:p>
        </p:txBody>
      </p:sp>
      <p:sp>
        <p:nvSpPr>
          <p:cNvPr id="22" name="TextBox 22"/>
          <p:cNvSpPr txBox="1"/>
          <p:nvPr/>
        </p:nvSpPr>
        <p:spPr>
          <a:xfrm>
            <a:off x="990689" y="2259625"/>
            <a:ext cx="6720942"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06A490"/>
                </a:solidFill>
                <a:latin typeface="Archive"/>
              </a:rPr>
              <a:t>Comprendre l’intérêt de l’ademe pour les communs        </a:t>
            </a:r>
          </a:p>
        </p:txBody>
      </p:sp>
      <p:sp>
        <p:nvSpPr>
          <p:cNvPr id="23" name="TextBox 23"/>
          <p:cNvSpPr txBox="1"/>
          <p:nvPr/>
        </p:nvSpPr>
        <p:spPr>
          <a:xfrm>
            <a:off x="747882" y="3014355"/>
            <a:ext cx="8042579"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06A490"/>
                </a:solidFill>
                <a:latin typeface="Archive"/>
              </a:rPr>
              <a:t>      Pourquoi participer developper des communs/ participer à l’appel à communs ?    </a:t>
            </a:r>
          </a:p>
        </p:txBody>
      </p:sp>
      <p:sp>
        <p:nvSpPr>
          <p:cNvPr id="24" name="TextBox 24"/>
          <p:cNvSpPr txBox="1"/>
          <p:nvPr/>
        </p:nvSpPr>
        <p:spPr>
          <a:xfrm>
            <a:off x="990689" y="3231415"/>
            <a:ext cx="7773331" cy="51911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306"/>
              </a:lnSpc>
            </a:pPr>
            <a:r>
              <a:rPr lang="en-US" sz="1088">
                <a:solidFill>
                  <a:srgbClr val="00489A"/>
                </a:solidFill>
                <a:latin typeface="Agrandir Bold"/>
                <a:hlinkClick r:id="rId6" tooltip="https://wiki.resilience-territoire.ademe.fr/wiki/Pourquoi_r%C3%A9pondre_%C3%A0_un_Appel_%C3%A0_Communs_et_FAQ"/>
              </a:rPr>
              <a:t>Lien :</a:t>
            </a:r>
            <a:r>
              <a:rPr lang="en-US" sz="1088" u="sng">
                <a:solidFill>
                  <a:srgbClr val="00489A"/>
                </a:solidFill>
                <a:latin typeface="Agrandir"/>
                <a:hlinkClick r:id="rId6" tooltip="https://wiki.resilience-territoire.ademe.fr/wiki/Pourquoi_r%C3%A9pondre_%C3%A0_un_Appel_%C3%A0_Communs_et_FAQ"/>
              </a:rPr>
              <a:t> https://wiki.resilience-territoire.ademe.fr/wiki/Pourquoi_r%C3%A9pondre_%C3%A0_un_Appel_%C3%A0_Communs_et_FAQ</a:t>
            </a:r>
          </a:p>
          <a:p>
            <a:pPr marL="0" lvl="0" indent="0">
              <a:lnSpc>
                <a:spcPts val="1306"/>
              </a:lnSpc>
            </a:pPr>
            <a:r>
              <a:rPr lang="en-US" sz="1088">
                <a:solidFill>
                  <a:srgbClr val="00489A"/>
                </a:solidFill>
                <a:latin typeface="Agrandir Bold"/>
              </a:rPr>
              <a:t>Comprendre l’appel à communs en 1 vidéo : </a:t>
            </a:r>
            <a:r>
              <a:rPr lang="en-US" sz="1088" u="sng">
                <a:solidFill>
                  <a:srgbClr val="00489A"/>
                </a:solidFill>
                <a:latin typeface="Agrandir"/>
              </a:rPr>
              <a:t>https://www.youtube.com/watch?v=_TCrRQ8NrQQ</a:t>
            </a:r>
          </a:p>
        </p:txBody>
      </p:sp>
      <p:sp>
        <p:nvSpPr>
          <p:cNvPr id="25" name="TextBox 25"/>
          <p:cNvSpPr txBox="1"/>
          <p:nvPr/>
        </p:nvSpPr>
        <p:spPr>
          <a:xfrm>
            <a:off x="1273514" y="104775"/>
            <a:ext cx="4611738" cy="3665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a:solidFill>
                  <a:srgbClr val="FFFFFF"/>
                </a:solidFill>
                <a:latin typeface="Archive"/>
              </a:rPr>
              <a:t>L’appel à communs </a:t>
            </a:r>
          </a:p>
        </p:txBody>
      </p:sp>
      <p:sp>
        <p:nvSpPr>
          <p:cNvPr id="26" name="TextBox 26"/>
          <p:cNvSpPr txBox="1"/>
          <p:nvPr/>
        </p:nvSpPr>
        <p:spPr>
          <a:xfrm>
            <a:off x="1093224" y="1206628"/>
            <a:ext cx="7773331" cy="116681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306"/>
              </a:lnSpc>
            </a:pPr>
            <a:r>
              <a:rPr lang="en-US" sz="1088">
                <a:solidFill>
                  <a:srgbClr val="00489A"/>
                </a:solidFill>
                <a:latin typeface="Agrandir Bold"/>
                <a:hlinkClick r:id="rId7" tooltip="https://www.youtube.com/watch?v=fcaDyn2AtBo"/>
              </a:rPr>
              <a:t>Lien :</a:t>
            </a:r>
            <a:r>
              <a:rPr lang="en-US" sz="1088" u="sng">
                <a:solidFill>
                  <a:srgbClr val="00489A"/>
                </a:solidFill>
                <a:latin typeface="Agrandir"/>
                <a:hlinkClick r:id="rId7" tooltip="https://www.youtube.com/watch?v=fcaDyn2AtBo"/>
              </a:rPr>
              <a:t> https://wiki.resilience-territoire.ademe.fr/wiki/Communs_s%C3%A9lectionn%C3%A9s_par_l%27Appel_%C3%A0_Communs</a:t>
            </a:r>
          </a:p>
          <a:p>
            <a:pPr>
              <a:lnSpc>
                <a:spcPts val="1306"/>
              </a:lnSpc>
            </a:pPr>
            <a:r>
              <a:rPr lang="en-US" sz="1088">
                <a:solidFill>
                  <a:srgbClr val="00489A"/>
                </a:solidFill>
                <a:latin typeface="Agrandir Bold"/>
                <a:hlinkClick r:id="rId7" tooltip="https://www.youtube.com/watch?v=fcaDyn2AtBo"/>
              </a:rPr>
              <a:t>2 vidéos de communs lauréats : </a:t>
            </a:r>
          </a:p>
          <a:p>
            <a:pPr>
              <a:lnSpc>
                <a:spcPts val="1306"/>
              </a:lnSpc>
            </a:pPr>
            <a:r>
              <a:rPr lang="en-US" sz="1088">
                <a:solidFill>
                  <a:srgbClr val="00489A"/>
                </a:solidFill>
                <a:latin typeface="Agrandir Bold"/>
              </a:rPr>
              <a:t>La  Rue Commune </a:t>
            </a:r>
            <a:r>
              <a:rPr lang="en-US" sz="1088">
                <a:solidFill>
                  <a:srgbClr val="00489A"/>
                </a:solidFill>
                <a:latin typeface="Agrandir"/>
              </a:rPr>
              <a:t>: </a:t>
            </a:r>
            <a:r>
              <a:rPr lang="en-US" sz="1088" u="sng">
                <a:solidFill>
                  <a:srgbClr val="00489A"/>
                </a:solidFill>
                <a:latin typeface="Agrandir"/>
                <a:hlinkClick r:id="rId7" tooltip="https://www.youtube.com/watch?v=fcaDyn2AtBo"/>
              </a:rPr>
              <a:t>https://www.youtube.com/watch?v=J9HBXkyv_G4</a:t>
            </a:r>
          </a:p>
          <a:p>
            <a:pPr>
              <a:lnSpc>
                <a:spcPts val="1306"/>
              </a:lnSpc>
            </a:pPr>
            <a:r>
              <a:rPr lang="en-US" sz="1088">
                <a:solidFill>
                  <a:srgbClr val="00489A"/>
                </a:solidFill>
                <a:latin typeface="Agrandir Bold"/>
              </a:rPr>
              <a:t>Diagnostic Mobilité : </a:t>
            </a:r>
            <a:r>
              <a:rPr lang="en-US" sz="1088" u="sng">
                <a:solidFill>
                  <a:srgbClr val="00489A"/>
                </a:solidFill>
                <a:latin typeface="Agrandir"/>
              </a:rPr>
              <a:t>https://www.youtube.com/watch?v=fcaDyn2AtBo</a:t>
            </a:r>
          </a:p>
          <a:p>
            <a:pPr>
              <a:lnSpc>
                <a:spcPts val="1306"/>
              </a:lnSpc>
            </a:pPr>
            <a:endParaRPr lang="en-US" sz="1088" u="sng">
              <a:solidFill>
                <a:srgbClr val="00489A"/>
              </a:solidFill>
              <a:latin typeface="Agrandir"/>
            </a:endParaRPr>
          </a:p>
          <a:p>
            <a:pPr marL="0" lvl="0" indent="0">
              <a:lnSpc>
                <a:spcPts val="1306"/>
              </a:lnSpc>
            </a:pPr>
            <a:endParaRPr lang="en-US" sz="1088" u="sng">
              <a:solidFill>
                <a:srgbClr val="00489A"/>
              </a:solidFill>
              <a:latin typeface="Agrandir"/>
            </a:endParaRPr>
          </a:p>
        </p:txBody>
      </p:sp>
      <p:sp>
        <p:nvSpPr>
          <p:cNvPr id="27" name="TextBox 27"/>
          <p:cNvSpPr txBox="1"/>
          <p:nvPr/>
        </p:nvSpPr>
        <p:spPr>
          <a:xfrm>
            <a:off x="1017130" y="2437350"/>
            <a:ext cx="7773331" cy="33342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06"/>
              </a:lnSpc>
            </a:pPr>
            <a:r>
              <a:rPr lang="en-US" sz="1088" u="sng">
                <a:solidFill>
                  <a:srgbClr val="00489A"/>
                </a:solidFill>
                <a:latin typeface="Agrandir"/>
                <a:hlinkClick r:id="rId6" tooltip="https://wiki.resilience-territoire.ademe.fr/wiki/Pourquoi_r%C3%A9pondre_%C3%A0_un_Appel_%C3%A0_Communs_et_FAQ"/>
              </a:rPr>
              <a:t>L</a:t>
            </a:r>
            <a:r>
              <a:rPr lang="en-US" sz="1088">
                <a:solidFill>
                  <a:srgbClr val="00489A"/>
                </a:solidFill>
                <a:latin typeface="Agrandir Bold"/>
                <a:hlinkClick r:id="rId6" tooltip="https://wiki.resilience-territoire.ademe.fr/wiki/Pourquoi_r%C3%A9pondre_%C3%A0_un_Appel_%C3%A0_Communs_et_FAQ"/>
              </a:rPr>
              <a:t>ien :</a:t>
            </a:r>
            <a:r>
              <a:rPr lang="en-US" sz="1088" u="sng">
                <a:solidFill>
                  <a:srgbClr val="00489A"/>
                </a:solidFill>
                <a:latin typeface="Agrandir"/>
                <a:hlinkClick r:id="rId6" tooltip="https://wiki.resilience-territoire.ademe.fr/wiki/Pourquoi_r%C3%A9pondre_%C3%A0_un_Appel_%C3%A0_Communs_et_FAQ"/>
              </a:rPr>
              <a:t> https://infos.ademe.fr/lettre-strategie/les-dispositifs-de-type-fabriques-appels-a-communs-et-extreme-defi-pour-la-transition-ecologique/</a:t>
            </a:r>
          </a:p>
        </p:txBody>
      </p:sp>
      <p:grpSp>
        <p:nvGrpSpPr>
          <p:cNvPr id="28" name="Group 28"/>
          <p:cNvGrpSpPr/>
          <p:nvPr/>
        </p:nvGrpSpPr>
        <p:grpSpPr>
          <a:xfrm rot="5400000">
            <a:off x="602241" y="3857973"/>
            <a:ext cx="291282" cy="254872"/>
            <a:chOff x="0" y="0"/>
            <a:chExt cx="812800" cy="711200"/>
          </a:xfrm>
        </p:grpSpPr>
        <p:sp>
          <p:nvSpPr>
            <p:cNvPr id="29" name="Freeform 2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txBody>
            <a:bodyPr/>
            <a:lstStyle/>
            <a:p>
              <a:endParaRPr lang="fr-FR"/>
            </a:p>
          </p:txBody>
        </p:sp>
        <p:sp>
          <p:nvSpPr>
            <p:cNvPr id="30" name="TextBox 30"/>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31" name="TextBox 31"/>
          <p:cNvSpPr txBox="1"/>
          <p:nvPr/>
        </p:nvSpPr>
        <p:spPr>
          <a:xfrm>
            <a:off x="1017815" y="3894922"/>
            <a:ext cx="8042579"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06A490"/>
                </a:solidFill>
                <a:latin typeface="Archive"/>
              </a:rPr>
              <a:t>REtour d’expérience de l’édition 2021 </a:t>
            </a:r>
          </a:p>
        </p:txBody>
      </p:sp>
      <p:sp>
        <p:nvSpPr>
          <p:cNvPr id="32" name="TextBox 32"/>
          <p:cNvSpPr txBox="1"/>
          <p:nvPr/>
        </p:nvSpPr>
        <p:spPr>
          <a:xfrm>
            <a:off x="1017815" y="4097712"/>
            <a:ext cx="7773331" cy="51911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306"/>
              </a:lnSpc>
            </a:pPr>
            <a:r>
              <a:rPr lang="en-US" sz="1088">
                <a:solidFill>
                  <a:srgbClr val="00489A"/>
                </a:solidFill>
                <a:latin typeface="Agrandir Bold"/>
                <a:hlinkClick r:id="rId6" tooltip="https://wiki.resilience-territoire.ademe.fr/wiki/Pourquoi_r%C3%A9pondre_%C3%A0_un_Appel_%C3%A0_Communs_et_FAQ"/>
              </a:rPr>
              <a:t>Lien :</a:t>
            </a:r>
            <a:r>
              <a:rPr lang="en-US" sz="1088" u="sng">
                <a:solidFill>
                  <a:srgbClr val="00489A"/>
                </a:solidFill>
                <a:latin typeface="Agrandir"/>
                <a:hlinkClick r:id="rId6" tooltip="https://wiki.resilience-territoire.ademe.fr/wiki/Pourquoi_r%C3%A9pondre_%C3%A0_un_Appel_%C3%A0_Communs_et_FAQ"/>
              </a:rPr>
              <a:t> https://librairie.ademe.fr/urbanisme-et-batiment/6149-retour-d-experience-du-1er-appel-a-commun-de-l-ademe.html</a:t>
            </a:r>
          </a:p>
          <a:p>
            <a:pPr marL="0" lvl="0" indent="0">
              <a:lnSpc>
                <a:spcPts val="1306"/>
              </a:lnSpc>
            </a:pPr>
            <a:endParaRPr lang="en-US" sz="1088" u="sng">
              <a:solidFill>
                <a:srgbClr val="00489A"/>
              </a:solidFill>
              <a:latin typeface="Agrandir"/>
              <a:hlinkClick r:id="rId6" tooltip="https://wiki.resilience-territoire.ademe.fr/wiki/Pourquoi_r%C3%A9pondre_%C3%A0_un_Appel_%C3%A0_Communs_et_FAQ"/>
            </a:endParaRPr>
          </a:p>
        </p:txBody>
      </p:sp>
    </p:spTree>
    <p:extLst>
      <p:ext uri="{BB962C8B-B14F-4D97-AF65-F5344CB8AC3E}">
        <p14:creationId xmlns:p14="http://schemas.microsoft.com/office/powerpoint/2010/main" val="176075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2"/>
          <p:cNvSpPr/>
          <p:nvPr/>
        </p:nvSpPr>
        <p:spPr>
          <a:xfrm>
            <a:off x="1085566" y="1945207"/>
            <a:ext cx="6704700" cy="1466100"/>
          </a:xfrm>
          <a:prstGeom prst="rect">
            <a:avLst/>
          </a:prstGeom>
          <a:noFill/>
          <a:ln>
            <a:noFill/>
          </a:ln>
        </p:spPr>
        <p:txBody>
          <a:bodyPr spcFirstLastPara="1" wrap="square" lIns="67500" tIns="33750" rIns="67500" bIns="33750" anchor="t" anchorCtr="0">
            <a:noAutofit/>
          </a:bodyPr>
          <a:lstStyle/>
          <a:p>
            <a:pPr marL="0" marR="0" lvl="0" indent="0" algn="l" rtl="0">
              <a:lnSpc>
                <a:spcPct val="90000"/>
              </a:lnSpc>
              <a:spcBef>
                <a:spcPts val="0"/>
              </a:spcBef>
              <a:spcAft>
                <a:spcPts val="0"/>
              </a:spcAft>
              <a:buNone/>
            </a:pPr>
            <a:r>
              <a:rPr lang="en-GB" sz="3200" b="1">
                <a:latin typeface="Open Sans"/>
                <a:ea typeface="Open Sans"/>
                <a:cs typeface="Open Sans"/>
                <a:sym typeface="Open Sans"/>
              </a:rPr>
              <a:t>Questions ?</a:t>
            </a:r>
            <a:endParaRPr sz="3200" i="0" u="none" strike="noStrike" cap="none">
              <a:latin typeface="Open Sans"/>
              <a:ea typeface="Open Sans"/>
              <a:cs typeface="Open Sans"/>
              <a:sym typeface="Open Sans"/>
            </a:endParaRPr>
          </a:p>
        </p:txBody>
      </p:sp>
      <p:sp>
        <p:nvSpPr>
          <p:cNvPr id="370" name="Google Shape;370;p72"/>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2021. CC By SA 4.0</a:t>
            </a:r>
            <a:endParaRPr sz="900" i="0" u="none" strike="noStrike" cap="none">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73"/>
          <p:cNvSpPr/>
          <p:nvPr/>
        </p:nvSpPr>
        <p:spPr>
          <a:xfrm>
            <a:off x="2720250" y="1209692"/>
            <a:ext cx="4382100" cy="2445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400" i="0" u="none" strike="noStrike" cap="none">
                <a:latin typeface="Open Sans"/>
                <a:ea typeface="Open Sans"/>
                <a:cs typeface="Open Sans"/>
                <a:sym typeface="Open Sans"/>
              </a:rPr>
              <a:t>La synthèse de cet atelier sera </a:t>
            </a:r>
            <a:r>
              <a:rPr lang="en-GB">
                <a:latin typeface="Open Sans"/>
                <a:ea typeface="Open Sans"/>
                <a:cs typeface="Open Sans"/>
                <a:sym typeface="Open Sans"/>
              </a:rPr>
              <a:t>partagé sur le</a:t>
            </a:r>
            <a:r>
              <a:rPr lang="en-GB" sz="1400" i="0" u="none" strike="noStrike" cap="none">
                <a:latin typeface="Open Sans"/>
                <a:ea typeface="Open Sans"/>
                <a:cs typeface="Open Sans"/>
                <a:sym typeface="Open Sans"/>
              </a:rPr>
              <a:t> wiki de l’Appel à commu</a:t>
            </a:r>
            <a:r>
              <a:rPr lang="en-GB">
                <a:latin typeface="Open Sans"/>
                <a:ea typeface="Open Sans"/>
                <a:cs typeface="Open Sans"/>
                <a:sym typeface="Open Sans"/>
              </a:rPr>
              <a:t>n</a:t>
            </a:r>
            <a:r>
              <a:rPr lang="en-GB" sz="1400" i="0" u="none" strike="noStrike" cap="none">
                <a:latin typeface="Open Sans"/>
                <a:ea typeface="Open Sans"/>
                <a:cs typeface="Open Sans"/>
                <a:sym typeface="Open Sans"/>
              </a:rPr>
              <a:t> </a:t>
            </a:r>
            <a:r>
              <a:rPr lang="en-GB" sz="1400" i="0" u="sng" strike="noStrike" cap="none">
                <a:solidFill>
                  <a:schemeClr val="hlink"/>
                </a:solidFill>
                <a:latin typeface="Open Sans"/>
                <a:ea typeface="Open Sans"/>
                <a:cs typeface="Open Sans"/>
                <a:sym typeface="Open Sans"/>
                <a:hlinkClick r:id="rId3"/>
              </a:rPr>
              <a:t>ici</a:t>
            </a:r>
            <a:r>
              <a:rPr lang="en-GB" sz="1400" i="0" u="none" strike="noStrike" cap="none">
                <a:latin typeface="Open Sans"/>
                <a:ea typeface="Open Sans"/>
                <a:cs typeface="Open Sans"/>
                <a:sym typeface="Open Sans"/>
              </a:rPr>
              <a:t>.</a:t>
            </a:r>
            <a:endParaRPr sz="1400" i="0" u="none" strike="noStrike" cap="none">
              <a:latin typeface="Open Sans"/>
              <a:ea typeface="Open Sans"/>
              <a:cs typeface="Open Sans"/>
              <a:sym typeface="Open Sans"/>
            </a:endParaRPr>
          </a:p>
          <a:p>
            <a:pPr marL="0" marR="0" lvl="0" indent="0" algn="l" rtl="0">
              <a:lnSpc>
                <a:spcPct val="100000"/>
              </a:lnSpc>
              <a:spcBef>
                <a:spcPts val="0"/>
              </a:spcBef>
              <a:spcAft>
                <a:spcPts val="0"/>
              </a:spcAft>
              <a:buNone/>
            </a:pPr>
            <a:br>
              <a:rPr lang="en-GB" sz="1400" i="0" u="none" strike="noStrike" cap="none">
                <a:latin typeface="Open Sans"/>
                <a:ea typeface="Open Sans"/>
                <a:cs typeface="Open Sans"/>
                <a:sym typeface="Open Sans"/>
              </a:rPr>
            </a:br>
            <a:r>
              <a:rPr lang="en-GB" sz="1400" i="0" u="none" strike="noStrike" cap="none">
                <a:latin typeface="Open Sans"/>
                <a:ea typeface="Open Sans"/>
                <a:cs typeface="Open Sans"/>
                <a:sym typeface="Open Sans"/>
              </a:rPr>
              <a:t>Vous pouvez également y retrouver </a:t>
            </a:r>
            <a:r>
              <a:rPr lang="en-GB" sz="1400" i="0" u="sng" strike="noStrike" cap="none">
                <a:solidFill>
                  <a:schemeClr val="hlink"/>
                </a:solidFill>
                <a:latin typeface="Open Sans"/>
                <a:ea typeface="Open Sans"/>
                <a:cs typeface="Open Sans"/>
                <a:sym typeface="Open Sans"/>
                <a:hlinkClick r:id="rId4"/>
              </a:rPr>
              <a:t>la </a:t>
            </a:r>
            <a:r>
              <a:rPr lang="en-GB" u="sng">
                <a:solidFill>
                  <a:schemeClr val="hlink"/>
                </a:solidFill>
                <a:latin typeface="Open Sans"/>
                <a:ea typeface="Open Sans"/>
                <a:cs typeface="Open Sans"/>
                <a:sym typeface="Open Sans"/>
                <a:hlinkClick r:id="rId4"/>
              </a:rPr>
              <a:t>synthèse</a:t>
            </a:r>
            <a:r>
              <a:rPr lang="en-GB" sz="1400" i="0" u="sng" strike="noStrike" cap="none">
                <a:solidFill>
                  <a:schemeClr val="hlink"/>
                </a:solidFill>
                <a:latin typeface="Open Sans"/>
                <a:ea typeface="Open Sans"/>
                <a:cs typeface="Open Sans"/>
                <a:sym typeface="Open Sans"/>
                <a:hlinkClick r:id="rId4"/>
              </a:rPr>
              <a:t> des </a:t>
            </a:r>
            <a:r>
              <a:rPr lang="en-GB" u="sng">
                <a:solidFill>
                  <a:schemeClr val="hlink"/>
                </a:solidFill>
                <a:latin typeface="Open Sans"/>
                <a:ea typeface="Open Sans"/>
                <a:cs typeface="Open Sans"/>
                <a:sym typeface="Open Sans"/>
                <a:hlinkClick r:id="rId4"/>
              </a:rPr>
              <a:t>quatre</a:t>
            </a:r>
            <a:r>
              <a:rPr lang="en-GB" sz="1400" i="0" u="sng" strike="noStrike" cap="none">
                <a:solidFill>
                  <a:schemeClr val="hlink"/>
                </a:solidFill>
                <a:latin typeface="Open Sans"/>
                <a:ea typeface="Open Sans"/>
                <a:cs typeface="Open Sans"/>
                <a:sym typeface="Open Sans"/>
                <a:hlinkClick r:id="rId4"/>
              </a:rPr>
              <a:t> premiers ateliers</a:t>
            </a:r>
            <a:r>
              <a:rPr lang="en-GB" sz="1400" i="0" u="none" strike="noStrike" cap="none">
                <a:latin typeface="Open Sans"/>
                <a:ea typeface="Open Sans"/>
                <a:cs typeface="Open Sans"/>
                <a:sym typeface="Open Sans"/>
              </a:rPr>
              <a:t>, consacrés aux problématiques juridiques</a:t>
            </a:r>
            <a:r>
              <a:rPr lang="en-GB">
                <a:latin typeface="Open Sans"/>
                <a:ea typeface="Open Sans"/>
                <a:cs typeface="Open Sans"/>
                <a:sym typeface="Open Sans"/>
              </a:rPr>
              <a:t>, </a:t>
            </a:r>
            <a:r>
              <a:rPr lang="en-GB" sz="1400" i="0" u="none" strike="noStrike" cap="none">
                <a:latin typeface="Open Sans"/>
                <a:ea typeface="Open Sans"/>
                <a:cs typeface="Open Sans"/>
                <a:sym typeface="Open Sans"/>
              </a:rPr>
              <a:t>de gouvernance, de mod</a:t>
            </a:r>
            <a:r>
              <a:rPr lang="en-GB">
                <a:latin typeface="Open Sans"/>
                <a:ea typeface="Open Sans"/>
                <a:cs typeface="Open Sans"/>
                <a:sym typeface="Open Sans"/>
              </a:rPr>
              <a:t>èle économique et de développement de communauté</a:t>
            </a:r>
            <a:r>
              <a:rPr lang="en-GB" sz="1400" i="0" u="none" strike="noStrike" cap="none">
                <a:latin typeface="Open Sans"/>
                <a:ea typeface="Open Sans"/>
                <a:cs typeface="Open Sans"/>
                <a:sym typeface="Open Sans"/>
              </a:rPr>
              <a:t>.</a:t>
            </a:r>
            <a:br>
              <a:rPr lang="en-GB" sz="1400" i="0" u="none" strike="noStrike" cap="none">
                <a:latin typeface="Open Sans"/>
                <a:ea typeface="Open Sans"/>
                <a:cs typeface="Open Sans"/>
                <a:sym typeface="Open Sans"/>
              </a:rPr>
            </a:br>
            <a:endParaRPr sz="1400" i="0" u="none" strike="noStrike" cap="none">
              <a:latin typeface="Open Sans"/>
              <a:ea typeface="Open Sans"/>
              <a:cs typeface="Open Sans"/>
              <a:sym typeface="Open Sans"/>
            </a:endParaRPr>
          </a:p>
          <a:p>
            <a:pPr marL="0" marR="0" lvl="0" indent="0" algn="l" rtl="0">
              <a:lnSpc>
                <a:spcPct val="100000"/>
              </a:lnSpc>
              <a:spcBef>
                <a:spcPts val="0"/>
              </a:spcBef>
              <a:spcAft>
                <a:spcPts val="0"/>
              </a:spcAft>
              <a:buNone/>
            </a:pPr>
            <a:r>
              <a:rPr lang="en-GB">
                <a:latin typeface="Open Sans"/>
                <a:ea typeface="Open Sans"/>
                <a:cs typeface="Open Sans"/>
                <a:sym typeface="Open Sans"/>
              </a:rPr>
              <a:t>Pour vous inscrire aux prochains ateliers </a:t>
            </a:r>
            <a:r>
              <a:rPr lang="en-GB" sz="1400" i="0" u="none" strike="noStrike" cap="none">
                <a:latin typeface="Open Sans"/>
                <a:ea typeface="Open Sans"/>
                <a:cs typeface="Open Sans"/>
                <a:sym typeface="Open Sans"/>
              </a:rPr>
              <a:t>: </a:t>
            </a:r>
            <a:r>
              <a:rPr lang="en-GB" u="sng">
                <a:solidFill>
                  <a:schemeClr val="hlink"/>
                </a:solidFill>
                <a:latin typeface="Open Sans"/>
                <a:ea typeface="Open Sans"/>
                <a:cs typeface="Open Sans"/>
                <a:sym typeface="Open Sans"/>
              </a:rPr>
              <a:t>https://mobilizon.fr/@appel_a_communs</a:t>
            </a:r>
            <a:endParaRPr sz="1400" i="0" u="none" strike="noStrike" cap="none">
              <a:latin typeface="Open Sans"/>
              <a:ea typeface="Open Sans"/>
              <a:cs typeface="Open Sans"/>
              <a:sym typeface="Open Sans"/>
            </a:endParaRPr>
          </a:p>
          <a:p>
            <a:pPr marL="0" marR="0" lvl="0" indent="0" algn="l" rtl="0">
              <a:lnSpc>
                <a:spcPct val="100000"/>
              </a:lnSpc>
              <a:spcBef>
                <a:spcPts val="0"/>
              </a:spcBef>
              <a:spcAft>
                <a:spcPts val="0"/>
              </a:spcAft>
              <a:buNone/>
            </a:pPr>
            <a:endParaRPr sz="1400" i="0" u="none" strike="noStrike" cap="none">
              <a:latin typeface="Open Sans"/>
              <a:ea typeface="Open Sans"/>
              <a:cs typeface="Open Sans"/>
              <a:sym typeface="Open Sans"/>
            </a:endParaRPr>
          </a:p>
        </p:txBody>
      </p:sp>
      <p:sp>
        <p:nvSpPr>
          <p:cNvPr id="376" name="Google Shape;376;p73"/>
          <p:cNvSpPr/>
          <p:nvPr/>
        </p:nvSpPr>
        <p:spPr>
          <a:xfrm>
            <a:off x="2321200" y="649350"/>
            <a:ext cx="6704700" cy="464100"/>
          </a:xfrm>
          <a:prstGeom prst="rect">
            <a:avLst/>
          </a:prstGeom>
          <a:noFill/>
          <a:ln>
            <a:noFill/>
          </a:ln>
        </p:spPr>
        <p:txBody>
          <a:bodyPr spcFirstLastPara="1" wrap="square" lIns="67500" tIns="33750" rIns="67500" bIns="33750" anchor="t" anchorCtr="0">
            <a:noAutofit/>
          </a:bodyPr>
          <a:lstStyle/>
          <a:p>
            <a:pPr marL="0" marR="0" lvl="0" indent="0" algn="l" rtl="0">
              <a:lnSpc>
                <a:spcPct val="90000"/>
              </a:lnSpc>
              <a:spcBef>
                <a:spcPts val="0"/>
              </a:spcBef>
              <a:spcAft>
                <a:spcPts val="0"/>
              </a:spcAft>
              <a:buNone/>
            </a:pPr>
            <a:r>
              <a:rPr lang="en-GB" sz="3200" b="1" i="0" u="none" strike="noStrike" cap="none">
                <a:solidFill>
                  <a:srgbClr val="000000"/>
                </a:solidFill>
                <a:latin typeface="Open Sans"/>
                <a:ea typeface="Open Sans"/>
                <a:cs typeface="Open Sans"/>
                <a:sym typeface="Open Sans"/>
              </a:rPr>
              <a:t>Merci de votre attention</a:t>
            </a:r>
            <a:endParaRPr sz="3200" i="0" u="none" strike="noStrike" cap="none">
              <a:latin typeface="Open Sans"/>
              <a:ea typeface="Open Sans"/>
              <a:cs typeface="Open Sans"/>
              <a:sym typeface="Open Sans"/>
            </a:endParaRPr>
          </a:p>
        </p:txBody>
      </p:sp>
      <p:pic>
        <p:nvPicPr>
          <p:cNvPr id="377" name="Google Shape;377;p73"/>
          <p:cNvPicPr preferRelativeResize="0"/>
          <p:nvPr/>
        </p:nvPicPr>
        <p:blipFill rotWithShape="1">
          <a:blip r:embed="rId5">
            <a:alphaModFix/>
          </a:blip>
          <a:srcRect/>
          <a:stretch/>
        </p:blipFill>
        <p:spPr>
          <a:xfrm>
            <a:off x="3970620" y="3730860"/>
            <a:ext cx="1197720" cy="418500"/>
          </a:xfrm>
          <a:prstGeom prst="rect">
            <a:avLst/>
          </a:prstGeom>
          <a:noFill/>
          <a:ln>
            <a:noFill/>
          </a:ln>
        </p:spPr>
      </p:pic>
      <p:sp>
        <p:nvSpPr>
          <p:cNvPr id="378" name="Google Shape;378;p73"/>
          <p:cNvSpPr/>
          <p:nvPr/>
        </p:nvSpPr>
        <p:spPr>
          <a:xfrm>
            <a:off x="1437480" y="4282556"/>
            <a:ext cx="7158600" cy="273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200" i="0" u="none" strike="noStrike" cap="none">
                <a:latin typeface="Open Sans"/>
                <a:ea typeface="Open Sans"/>
                <a:cs typeface="Open Sans"/>
                <a:sym typeface="Open Sans"/>
              </a:rPr>
              <a:t>Jaime Arredondo, Simon Sarazin, </a:t>
            </a:r>
            <a:r>
              <a:rPr lang="en-GB" sz="1200">
                <a:solidFill>
                  <a:schemeClr val="dk1"/>
                </a:solidFill>
                <a:latin typeface="Open Sans"/>
                <a:ea typeface="Open Sans"/>
                <a:cs typeface="Open Sans"/>
                <a:sym typeface="Open Sans"/>
              </a:rPr>
              <a:t>Benjamin Jean, Vincent Bachelet, </a:t>
            </a:r>
            <a:r>
              <a:rPr lang="en-GB" sz="1200" i="0" u="none" strike="noStrike" cap="none">
                <a:latin typeface="Open Sans"/>
                <a:ea typeface="Open Sans"/>
                <a:cs typeface="Open Sans"/>
                <a:sym typeface="Open Sans"/>
              </a:rPr>
              <a:t>Gabriel Plassat</a:t>
            </a:r>
            <a:r>
              <a:rPr lang="en-GB" sz="1200">
                <a:latin typeface="Open Sans"/>
                <a:ea typeface="Open Sans"/>
                <a:cs typeface="Open Sans"/>
                <a:sym typeface="Open Sans"/>
              </a:rPr>
              <a:t>, Héloïse Calvier</a:t>
            </a:r>
            <a:endParaRPr sz="1200" i="0" u="none" strike="noStrike" cap="none">
              <a:latin typeface="Open Sans"/>
              <a:ea typeface="Open Sans"/>
              <a:cs typeface="Open Sans"/>
              <a:sym typeface="Open Sans"/>
            </a:endParaRPr>
          </a:p>
        </p:txBody>
      </p:sp>
      <p:sp>
        <p:nvSpPr>
          <p:cNvPr id="379" name="Google Shape;379;p73"/>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1"/>
          <p:cNvSpPr/>
          <p:nvPr/>
        </p:nvSpPr>
        <p:spPr>
          <a:xfrm>
            <a:off x="810000" y="853487"/>
            <a:ext cx="8229000" cy="3665400"/>
          </a:xfrm>
          <a:prstGeom prst="rect">
            <a:avLst/>
          </a:prstGeom>
          <a:noFill/>
          <a:ln>
            <a:noFill/>
          </a:ln>
        </p:spPr>
        <p:txBody>
          <a:bodyPr spcFirstLastPara="1" wrap="square" lIns="0" tIns="0" rIns="0" bIns="0" anchor="t" anchorCtr="0">
            <a:noAutofit/>
          </a:bodyPr>
          <a:lstStyle/>
          <a:p>
            <a:pPr marL="457200" marR="0" lvl="0" indent="-330200" algn="l" rtl="0">
              <a:lnSpc>
                <a:spcPct val="150000"/>
              </a:lnSpc>
              <a:spcBef>
                <a:spcPts val="0"/>
              </a:spcBef>
              <a:spcAft>
                <a:spcPts val="0"/>
              </a:spcAft>
              <a:buClr>
                <a:srgbClr val="000000"/>
              </a:buClr>
              <a:buSzPts val="1600"/>
              <a:buFont typeface="Open Sans"/>
              <a:buChar char="●"/>
            </a:pPr>
            <a:r>
              <a:rPr lang="en-GB" sz="1600" i="0" u="none" strike="noStrike" cap="none" dirty="0" err="1">
                <a:solidFill>
                  <a:srgbClr val="000000"/>
                </a:solidFill>
                <a:latin typeface="Open Sans"/>
                <a:ea typeface="Open Sans"/>
                <a:cs typeface="Open Sans"/>
                <a:sym typeface="Open Sans"/>
              </a:rPr>
              <a:t>Présentation</a:t>
            </a:r>
            <a:r>
              <a:rPr lang="en-GB" sz="1600" i="0" u="none" strike="noStrike" cap="none" dirty="0">
                <a:solidFill>
                  <a:srgbClr val="000000"/>
                </a:solidFill>
                <a:latin typeface="Open Sans"/>
                <a:ea typeface="Open Sans"/>
                <a:cs typeface="Open Sans"/>
                <a:sym typeface="Open Sans"/>
              </a:rPr>
              <a:t> de </a:t>
            </a:r>
            <a:r>
              <a:rPr lang="en-GB" sz="1600" i="0" u="none" strike="noStrike" cap="none" dirty="0" err="1">
                <a:solidFill>
                  <a:srgbClr val="000000"/>
                </a:solidFill>
                <a:latin typeface="Open Sans"/>
                <a:ea typeface="Open Sans"/>
                <a:cs typeface="Open Sans"/>
                <a:sym typeface="Open Sans"/>
              </a:rPr>
              <a:t>l’Appel</a:t>
            </a:r>
            <a:r>
              <a:rPr lang="en-GB" sz="1600" i="0" u="none" strike="noStrike" cap="none" dirty="0">
                <a:solidFill>
                  <a:srgbClr val="000000"/>
                </a:solidFill>
                <a:latin typeface="Open Sans"/>
                <a:ea typeface="Open Sans"/>
                <a:cs typeface="Open Sans"/>
                <a:sym typeface="Open Sans"/>
              </a:rPr>
              <a:t> à </a:t>
            </a:r>
            <a:r>
              <a:rPr lang="en-GB" sz="1600" i="0" u="none" strike="noStrike" cap="none" dirty="0" err="1">
                <a:solidFill>
                  <a:srgbClr val="000000"/>
                </a:solidFill>
                <a:latin typeface="Open Sans"/>
                <a:ea typeface="Open Sans"/>
                <a:cs typeface="Open Sans"/>
                <a:sym typeface="Open Sans"/>
              </a:rPr>
              <a:t>communs</a:t>
            </a:r>
            <a:r>
              <a:rPr lang="en-GB" sz="1600" i="0" u="none" strike="noStrike" cap="none" dirty="0">
                <a:solidFill>
                  <a:srgbClr val="000000"/>
                </a:solidFill>
                <a:latin typeface="Open Sans"/>
                <a:ea typeface="Open Sans"/>
                <a:cs typeface="Open Sans"/>
                <a:sym typeface="Open Sans"/>
              </a:rPr>
              <a:t> et de </a:t>
            </a:r>
            <a:r>
              <a:rPr lang="en-GB" sz="1600" i="0" u="none" strike="noStrike" cap="none" dirty="0" err="1">
                <a:solidFill>
                  <a:srgbClr val="000000"/>
                </a:solidFill>
                <a:latin typeface="Open Sans"/>
                <a:ea typeface="Open Sans"/>
                <a:cs typeface="Open Sans"/>
                <a:sym typeface="Open Sans"/>
              </a:rPr>
              <a:t>l’équipe</a:t>
            </a:r>
            <a:r>
              <a:rPr lang="en-GB" sz="1600" i="0" u="none" strike="noStrike" cap="none" dirty="0">
                <a:solidFill>
                  <a:srgbClr val="000000"/>
                </a:solidFill>
                <a:latin typeface="Open Sans"/>
                <a:ea typeface="Open Sans"/>
                <a:cs typeface="Open Sans"/>
                <a:sym typeface="Open Sans"/>
              </a:rPr>
              <a:t> conseil </a:t>
            </a:r>
            <a:endParaRPr sz="1600" dirty="0">
              <a:latin typeface="Open Sans"/>
              <a:ea typeface="Open Sans"/>
              <a:cs typeface="Open Sans"/>
              <a:sym typeface="Open Sans"/>
            </a:endParaRPr>
          </a:p>
          <a:p>
            <a:pPr marL="457200" indent="-330200">
              <a:lnSpc>
                <a:spcPct val="150000"/>
              </a:lnSpc>
              <a:buSzPts val="1600"/>
              <a:buFont typeface="Open Sans"/>
              <a:buChar char="●"/>
            </a:pPr>
            <a:r>
              <a:rPr lang="fr-FR" sz="1600" dirty="0">
                <a:latin typeface="Open Sans"/>
                <a:ea typeface="Open Sans"/>
                <a:cs typeface="Open Sans"/>
                <a:sym typeface="Open Sans"/>
              </a:rPr>
              <a:t>Présentation des 5 + 1 critères pour faire un commun solide</a:t>
            </a:r>
          </a:p>
          <a:p>
            <a:pPr marL="457200" marR="0" lvl="0" indent="-330200" algn="l" rtl="0">
              <a:lnSpc>
                <a:spcPct val="150000"/>
              </a:lnSpc>
              <a:spcBef>
                <a:spcPts val="0"/>
              </a:spcBef>
              <a:spcAft>
                <a:spcPts val="0"/>
              </a:spcAft>
              <a:buClr>
                <a:srgbClr val="000000"/>
              </a:buClr>
              <a:buSzPts val="1600"/>
              <a:buFont typeface="Open Sans"/>
              <a:buChar char="●"/>
            </a:pPr>
            <a:r>
              <a:rPr lang="en-GB" sz="1600" dirty="0" err="1">
                <a:latin typeface="Open Sans"/>
                <a:ea typeface="Open Sans"/>
                <a:cs typeface="Open Sans"/>
                <a:sym typeface="Open Sans"/>
              </a:rPr>
              <a:t>Présentation</a:t>
            </a:r>
            <a:r>
              <a:rPr lang="en-GB" sz="1600" dirty="0">
                <a:latin typeface="Open Sans"/>
                <a:ea typeface="Open Sans"/>
                <a:cs typeface="Open Sans"/>
                <a:sym typeface="Open Sans"/>
              </a:rPr>
              <a:t> des </a:t>
            </a:r>
            <a:r>
              <a:rPr lang="en-GB" sz="1600" dirty="0" err="1">
                <a:latin typeface="Open Sans"/>
                <a:ea typeface="Open Sans"/>
                <a:cs typeface="Open Sans"/>
                <a:sym typeface="Open Sans"/>
              </a:rPr>
              <a:t>Projets</a:t>
            </a:r>
            <a:r>
              <a:rPr lang="en-GB" sz="1600" dirty="0">
                <a:latin typeface="Open Sans"/>
                <a:ea typeface="Open Sans"/>
                <a:cs typeface="Open Sans"/>
                <a:sym typeface="Open Sans"/>
              </a:rPr>
              <a:t> </a:t>
            </a:r>
            <a:endParaRPr sz="1600" dirty="0">
              <a:latin typeface="Open Sans"/>
              <a:ea typeface="Open Sans"/>
              <a:cs typeface="Open Sans"/>
              <a:sym typeface="Open Sans"/>
            </a:endParaRPr>
          </a:p>
          <a:p>
            <a:pPr marL="457200" marR="0" lvl="0" indent="-330200" algn="l" rtl="0">
              <a:lnSpc>
                <a:spcPct val="150000"/>
              </a:lnSpc>
              <a:spcBef>
                <a:spcPts val="0"/>
              </a:spcBef>
              <a:spcAft>
                <a:spcPts val="0"/>
              </a:spcAft>
              <a:buSzPts val="1600"/>
              <a:buFont typeface="Open Sans"/>
              <a:buChar char="●"/>
            </a:pPr>
            <a:r>
              <a:rPr lang="en-GB" sz="1600" dirty="0">
                <a:latin typeface="Open Sans"/>
                <a:ea typeface="Open Sans"/>
                <a:cs typeface="Open Sans"/>
                <a:sym typeface="Open Sans"/>
              </a:rPr>
              <a:t>Retours équipe-conseil</a:t>
            </a:r>
            <a:endParaRPr sz="1600" dirty="0">
              <a:latin typeface="Open Sans"/>
              <a:ea typeface="Open Sans"/>
              <a:cs typeface="Open Sans"/>
              <a:sym typeface="Open Sans"/>
            </a:endParaRPr>
          </a:p>
          <a:p>
            <a:pPr marL="914400" marR="0" lvl="1" indent="-342900" algn="l" rtl="0">
              <a:lnSpc>
                <a:spcPct val="150000"/>
              </a:lnSpc>
              <a:spcBef>
                <a:spcPts val="0"/>
              </a:spcBef>
              <a:spcAft>
                <a:spcPts val="0"/>
              </a:spcAft>
              <a:buSzPts val="1800"/>
              <a:buFont typeface="Open Sans"/>
              <a:buChar char="○"/>
            </a:pPr>
            <a:r>
              <a:rPr lang="en-GB" sz="1200" dirty="0">
                <a:solidFill>
                  <a:schemeClr val="dk1"/>
                </a:solidFill>
                <a:latin typeface="Open Sans"/>
                <a:ea typeface="Open Sans"/>
                <a:cs typeface="Open Sans"/>
                <a:sym typeface="Open Sans"/>
              </a:rPr>
              <a:t>Aider les </a:t>
            </a:r>
            <a:r>
              <a:rPr lang="en-GB" sz="1200" dirty="0" err="1">
                <a:solidFill>
                  <a:schemeClr val="dk1"/>
                </a:solidFill>
                <a:latin typeface="Open Sans"/>
                <a:ea typeface="Open Sans"/>
                <a:cs typeface="Open Sans"/>
                <a:sym typeface="Open Sans"/>
              </a:rPr>
              <a:t>porteurs</a:t>
            </a:r>
            <a:r>
              <a:rPr lang="en-GB" sz="1200" dirty="0">
                <a:solidFill>
                  <a:schemeClr val="dk1"/>
                </a:solidFill>
                <a:latin typeface="Open Sans"/>
                <a:ea typeface="Open Sans"/>
                <a:cs typeface="Open Sans"/>
                <a:sym typeface="Open Sans"/>
              </a:rPr>
              <a:t> à </a:t>
            </a:r>
            <a:r>
              <a:rPr lang="en-GB" sz="1200" dirty="0" err="1">
                <a:solidFill>
                  <a:schemeClr val="dk1"/>
                </a:solidFill>
                <a:latin typeface="Open Sans"/>
                <a:ea typeface="Open Sans"/>
                <a:cs typeface="Open Sans"/>
                <a:sym typeface="Open Sans"/>
              </a:rPr>
              <a:t>améliorer</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leurs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communs</a:t>
            </a:r>
            <a:r>
              <a:rPr lang="en-GB" sz="1200" dirty="0">
                <a:solidFill>
                  <a:schemeClr val="dk1"/>
                </a:solidFill>
                <a:latin typeface="Open Sans"/>
                <a:ea typeface="Open Sans"/>
                <a:cs typeface="Open Sans"/>
                <a:sym typeface="Open Sans"/>
              </a:rPr>
              <a:t> sur des premières </a:t>
            </a:r>
            <a:r>
              <a:rPr lang="en-GB" sz="1200" dirty="0" err="1">
                <a:solidFill>
                  <a:schemeClr val="dk1"/>
                </a:solidFill>
                <a:latin typeface="Open Sans"/>
                <a:ea typeface="Open Sans"/>
                <a:cs typeface="Open Sans"/>
                <a:sym typeface="Open Sans"/>
              </a:rPr>
              <a:t>problématiques</a:t>
            </a:r>
            <a:endParaRPr sz="1200" dirty="0">
              <a:solidFill>
                <a:schemeClr val="dk1"/>
              </a:solidFill>
              <a:latin typeface="Open Sans"/>
              <a:ea typeface="Open Sans"/>
              <a:cs typeface="Open Sans"/>
              <a:sym typeface="Open Sans"/>
            </a:endParaRPr>
          </a:p>
          <a:p>
            <a:pPr marL="914400" marR="0" lvl="1" indent="-342900" algn="l" rtl="0">
              <a:lnSpc>
                <a:spcPct val="150000"/>
              </a:lnSpc>
              <a:spcBef>
                <a:spcPts val="0"/>
              </a:spcBef>
              <a:spcAft>
                <a:spcPts val="0"/>
              </a:spcAft>
              <a:buSzPts val="1800"/>
              <a:buFont typeface="Open Sans"/>
              <a:buChar char="○"/>
            </a:pPr>
            <a:r>
              <a:rPr lang="en-GB" sz="1200" dirty="0">
                <a:solidFill>
                  <a:schemeClr val="dk1"/>
                </a:solidFill>
                <a:latin typeface="Open Sans"/>
                <a:ea typeface="Open Sans"/>
                <a:cs typeface="Open Sans"/>
                <a:sym typeface="Open Sans"/>
              </a:rPr>
              <a:t>Identifier des </a:t>
            </a:r>
            <a:r>
              <a:rPr lang="en-GB" sz="1200" dirty="0" err="1">
                <a:solidFill>
                  <a:schemeClr val="dk1"/>
                </a:solidFill>
                <a:latin typeface="Open Sans"/>
                <a:ea typeface="Open Sans"/>
                <a:cs typeface="Open Sans"/>
                <a:sym typeface="Open Sans"/>
              </a:rPr>
              <a:t>problématiques</a:t>
            </a:r>
            <a:r>
              <a:rPr lang="en-GB" sz="1200" dirty="0">
                <a:solidFill>
                  <a:schemeClr val="dk1"/>
                </a:solidFill>
                <a:latin typeface="Open Sans"/>
                <a:ea typeface="Open Sans"/>
                <a:cs typeface="Open Sans"/>
                <a:sym typeface="Open Sans"/>
              </a:rPr>
              <a:t> plus précises à </a:t>
            </a:r>
            <a:r>
              <a:rPr lang="en-GB" sz="1200" dirty="0" err="1">
                <a:solidFill>
                  <a:schemeClr val="dk1"/>
                </a:solidFill>
                <a:latin typeface="Open Sans"/>
                <a:ea typeface="Open Sans"/>
                <a:cs typeface="Open Sans"/>
                <a:sym typeface="Open Sans"/>
              </a:rPr>
              <a:t>travailler</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individuel</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ou</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lors</a:t>
            </a:r>
            <a:r>
              <a:rPr lang="en-GB" sz="1200" dirty="0">
                <a:solidFill>
                  <a:schemeClr val="dk1"/>
                </a:solidFill>
                <a:latin typeface="Open Sans"/>
                <a:ea typeface="Open Sans"/>
                <a:cs typeface="Open Sans"/>
                <a:sym typeface="Open Sans"/>
              </a:rPr>
              <a:t> d’un </a:t>
            </a:r>
            <a:r>
              <a:rPr lang="en-GB" sz="1200" dirty="0" err="1">
                <a:solidFill>
                  <a:schemeClr val="dk1"/>
                </a:solidFill>
                <a:latin typeface="Open Sans"/>
                <a:ea typeface="Open Sans"/>
                <a:cs typeface="Open Sans"/>
                <a:sym typeface="Open Sans"/>
              </a:rPr>
              <a:t>autre</a:t>
            </a:r>
            <a:r>
              <a:rPr lang="en-GB" sz="1200" dirty="0">
                <a:solidFill>
                  <a:schemeClr val="dk1"/>
                </a:solidFill>
                <a:latin typeface="Open Sans"/>
                <a:ea typeface="Open Sans"/>
                <a:cs typeface="Open Sans"/>
                <a:sym typeface="Open Sans"/>
              </a:rPr>
              <a:t> atelier</a:t>
            </a:r>
            <a:endParaRPr sz="1200" dirty="0">
              <a:solidFill>
                <a:schemeClr val="dk1"/>
              </a:solidFill>
              <a:latin typeface="Open Sans"/>
              <a:ea typeface="Open Sans"/>
              <a:cs typeface="Open Sans"/>
              <a:sym typeface="Open Sans"/>
            </a:endParaRPr>
          </a:p>
          <a:p>
            <a:pPr marL="914400" marR="0" lvl="1" indent="-342900" algn="l" rtl="0">
              <a:lnSpc>
                <a:spcPct val="150000"/>
              </a:lnSpc>
              <a:spcBef>
                <a:spcPts val="0"/>
              </a:spcBef>
              <a:spcAft>
                <a:spcPts val="0"/>
              </a:spcAft>
              <a:buSzPts val="1800"/>
              <a:buFont typeface="Open Sans"/>
              <a:buChar char="○"/>
            </a:pPr>
            <a:r>
              <a:rPr lang="en-GB" sz="1200" dirty="0">
                <a:solidFill>
                  <a:schemeClr val="dk1"/>
                </a:solidFill>
                <a:latin typeface="Open Sans"/>
                <a:ea typeface="Open Sans"/>
                <a:cs typeface="Open Sans"/>
                <a:sym typeface="Open Sans"/>
              </a:rPr>
              <a:t>Identifier des </a:t>
            </a:r>
            <a:r>
              <a:rPr lang="en-GB" sz="1200" dirty="0" err="1">
                <a:solidFill>
                  <a:schemeClr val="dk1"/>
                </a:solidFill>
                <a:latin typeface="Open Sans"/>
                <a:ea typeface="Open Sans"/>
                <a:cs typeface="Open Sans"/>
                <a:sym typeface="Open Sans"/>
              </a:rPr>
              <a:t>outils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susceptibles</a:t>
            </a:r>
            <a:r>
              <a:rPr lang="en-GB" sz="1200" dirty="0">
                <a:solidFill>
                  <a:schemeClr val="dk1"/>
                </a:solidFill>
                <a:latin typeface="Open Sans"/>
                <a:ea typeface="Open Sans"/>
                <a:cs typeface="Open Sans"/>
                <a:sym typeface="Open Sans"/>
              </a:rPr>
              <a:t> d’être </a:t>
            </a:r>
            <a:r>
              <a:rPr lang="en-GB" sz="1200" dirty="0" err="1">
                <a:solidFill>
                  <a:schemeClr val="dk1"/>
                </a:solidFill>
                <a:latin typeface="Open Sans"/>
                <a:ea typeface="Open Sans"/>
                <a:cs typeface="Open Sans"/>
                <a:sym typeface="Open Sans"/>
              </a:rPr>
              <a:t>proposés</a:t>
            </a:r>
            <a:r>
              <a:rPr lang="en-GB" sz="1200" dirty="0">
                <a:solidFill>
                  <a:schemeClr val="dk1"/>
                </a:solidFill>
                <a:latin typeface="Open Sans"/>
                <a:ea typeface="Open Sans"/>
                <a:cs typeface="Open Sans"/>
                <a:sym typeface="Open Sans"/>
              </a:rPr>
              <a:t> aux </a:t>
            </a:r>
            <a:r>
              <a:rPr lang="en-GB" sz="1200" dirty="0" err="1">
                <a:solidFill>
                  <a:schemeClr val="dk1"/>
                </a:solidFill>
                <a:latin typeface="Open Sans"/>
                <a:ea typeface="Open Sans"/>
                <a:cs typeface="Open Sans"/>
                <a:sym typeface="Open Sans"/>
              </a:rPr>
              <a:t>porteurs</a:t>
            </a:r>
            <a:r>
              <a:rPr lang="en-GB" sz="1200" dirty="0">
                <a:solidFill>
                  <a:schemeClr val="dk1"/>
                </a:solidFill>
                <a:latin typeface="Open Sans"/>
                <a:ea typeface="Open Sans"/>
                <a:cs typeface="Open Sans"/>
                <a:sym typeface="Open Sans"/>
              </a:rPr>
              <a:t> de </a:t>
            </a:r>
            <a:r>
              <a:rPr lang="en-GB" sz="1200" dirty="0" err="1">
                <a:solidFill>
                  <a:schemeClr val="dk1"/>
                </a:solidFill>
                <a:latin typeface="Open Sans"/>
                <a:ea typeface="Open Sans"/>
                <a:cs typeface="Open Sans"/>
                <a:sym typeface="Open Sans"/>
              </a:rPr>
              <a:t>projets</a:t>
            </a:r>
            <a:endParaRPr sz="1200" dirty="0">
              <a:solidFill>
                <a:schemeClr val="dk1"/>
              </a:solidFill>
              <a:latin typeface="Open Sans"/>
              <a:ea typeface="Open Sans"/>
              <a:cs typeface="Open Sans"/>
              <a:sym typeface="Open Sans"/>
            </a:endParaRPr>
          </a:p>
          <a:p>
            <a:pPr marL="914400" marR="0" lvl="1" indent="-342900" algn="l" rtl="0">
              <a:lnSpc>
                <a:spcPct val="150000"/>
              </a:lnSpc>
              <a:spcBef>
                <a:spcPts val="0"/>
              </a:spcBef>
              <a:spcAft>
                <a:spcPts val="0"/>
              </a:spcAft>
              <a:buSzPts val="1800"/>
              <a:buFont typeface="Open Sans"/>
              <a:buChar char="○"/>
            </a:pPr>
            <a:r>
              <a:rPr lang="en-GB" sz="1200" dirty="0" err="1">
                <a:solidFill>
                  <a:schemeClr val="dk1"/>
                </a:solidFill>
                <a:latin typeface="Open Sans"/>
                <a:ea typeface="Open Sans"/>
                <a:cs typeface="Open Sans"/>
                <a:sym typeface="Open Sans"/>
              </a:rPr>
              <a:t>Améliorer</a:t>
            </a:r>
            <a:r>
              <a:rPr lang="en-GB" sz="1200" dirty="0">
                <a:solidFill>
                  <a:schemeClr val="dk1"/>
                </a:solidFill>
                <a:latin typeface="Open Sans"/>
                <a:ea typeface="Open Sans"/>
                <a:cs typeface="Open Sans"/>
                <a:sym typeface="Open Sans"/>
              </a:rPr>
              <a:t> la documentation </a:t>
            </a:r>
            <a:r>
              <a:rPr lang="en-GB" sz="1200" dirty="0" err="1">
                <a:solidFill>
                  <a:schemeClr val="dk1"/>
                </a:solidFill>
                <a:latin typeface="Open Sans"/>
                <a:ea typeface="Open Sans"/>
                <a:cs typeface="Open Sans"/>
                <a:sym typeface="Open Sans"/>
              </a:rPr>
              <a:t>partagée</a:t>
            </a:r>
            <a:r>
              <a:rPr lang="en-GB" sz="1200" dirty="0">
                <a:solidFill>
                  <a:schemeClr val="dk1"/>
                </a:solidFill>
                <a:latin typeface="Open Sans"/>
                <a:ea typeface="Open Sans"/>
                <a:cs typeface="Open Sans"/>
                <a:sym typeface="Open Sans"/>
              </a:rPr>
              <a:t> accessible à </a:t>
            </a:r>
            <a:r>
              <a:rPr lang="en-GB" sz="1200" dirty="0" err="1">
                <a:solidFill>
                  <a:schemeClr val="dk1"/>
                </a:solidFill>
                <a:latin typeface="Open Sans"/>
                <a:ea typeface="Open Sans"/>
                <a:cs typeface="Open Sans"/>
                <a:sym typeface="Open Sans"/>
              </a:rPr>
              <a:t>tous</a:t>
            </a:r>
            <a:r>
              <a:rPr lang="en-GB" sz="1200" dirty="0">
                <a:solidFill>
                  <a:schemeClr val="dk1"/>
                </a:solidFill>
                <a:latin typeface="Open Sans"/>
                <a:ea typeface="Open Sans"/>
                <a:cs typeface="Open Sans"/>
                <a:sym typeface="Open Sans"/>
              </a:rPr>
              <a:t> (</a:t>
            </a:r>
            <a:r>
              <a:rPr lang="en-GB" sz="1200" dirty="0" err="1">
                <a:solidFill>
                  <a:schemeClr val="dk1"/>
                </a:solidFill>
                <a:latin typeface="Open Sans"/>
                <a:ea typeface="Open Sans"/>
                <a:cs typeface="Open Sans"/>
                <a:sym typeface="Open Sans"/>
              </a:rPr>
              <a:t>réalisé</a:t>
            </a:r>
            <a:r>
              <a:rPr lang="en-GB" sz="1200" dirty="0">
                <a:solidFill>
                  <a:schemeClr val="dk1"/>
                </a:solidFill>
                <a:latin typeface="Open Sans"/>
                <a:ea typeface="Open Sans"/>
                <a:cs typeface="Open Sans"/>
                <a:sym typeface="Open Sans"/>
              </a:rPr>
              <a:t> par </a:t>
            </a:r>
            <a:r>
              <a:rPr lang="en-GB" sz="1200" dirty="0" err="1">
                <a:solidFill>
                  <a:schemeClr val="dk1"/>
                </a:solidFill>
                <a:latin typeface="Open Sans"/>
                <a:ea typeface="Open Sans"/>
                <a:cs typeface="Open Sans"/>
                <a:sym typeface="Open Sans"/>
              </a:rPr>
              <a:t>l’équipe</a:t>
            </a:r>
            <a:r>
              <a:rPr lang="en-GB" sz="1200" dirty="0">
                <a:solidFill>
                  <a:schemeClr val="dk1"/>
                </a:solidFill>
                <a:latin typeface="Open Sans"/>
                <a:ea typeface="Open Sans"/>
                <a:cs typeface="Open Sans"/>
                <a:sym typeface="Open Sans"/>
              </a:rPr>
              <a:t> conseil) </a:t>
            </a:r>
            <a:r>
              <a:rPr lang="en-GB" sz="1200" dirty="0" err="1">
                <a:solidFill>
                  <a:schemeClr val="dk1"/>
                </a:solidFill>
                <a:latin typeface="Open Sans"/>
                <a:ea typeface="Open Sans"/>
                <a:cs typeface="Open Sans"/>
                <a:sym typeface="Open Sans"/>
              </a:rPr>
              <a:t>en</a:t>
            </a:r>
            <a:r>
              <a:rPr lang="en-GB" sz="1200" dirty="0">
                <a:solidFill>
                  <a:schemeClr val="dk1"/>
                </a:solidFill>
                <a:latin typeface="Open Sans"/>
                <a:ea typeface="Open Sans"/>
                <a:cs typeface="Open Sans"/>
                <a:sym typeface="Open Sans"/>
              </a:rPr>
              <a:t> y </a:t>
            </a:r>
            <a:r>
              <a:rPr lang="en-GB" sz="1200" dirty="0" err="1">
                <a:solidFill>
                  <a:schemeClr val="dk1"/>
                </a:solidFill>
                <a:latin typeface="Open Sans"/>
                <a:ea typeface="Open Sans"/>
                <a:cs typeface="Open Sans"/>
                <a:sym typeface="Open Sans"/>
              </a:rPr>
              <a:t>intégrant</a:t>
            </a:r>
            <a:r>
              <a:rPr lang="en-GB" sz="1200" dirty="0">
                <a:solidFill>
                  <a:schemeClr val="dk1"/>
                </a:solidFill>
                <a:latin typeface="Open Sans"/>
                <a:ea typeface="Open Sans"/>
                <a:cs typeface="Open Sans"/>
                <a:sym typeface="Open Sans"/>
              </a:rPr>
              <a:t> la </a:t>
            </a:r>
            <a:r>
              <a:rPr lang="en-GB" sz="1200" dirty="0" err="1">
                <a:solidFill>
                  <a:schemeClr val="dk1"/>
                </a:solidFill>
                <a:latin typeface="Open Sans"/>
                <a:ea typeface="Open Sans"/>
                <a:cs typeface="Open Sans"/>
                <a:sym typeface="Open Sans"/>
              </a:rPr>
              <a:t>synthèse</a:t>
            </a:r>
            <a:r>
              <a:rPr lang="en-GB" sz="1200" dirty="0">
                <a:solidFill>
                  <a:schemeClr val="dk1"/>
                </a:solidFill>
                <a:latin typeface="Open Sans"/>
                <a:ea typeface="Open Sans"/>
                <a:cs typeface="Open Sans"/>
                <a:sym typeface="Open Sans"/>
              </a:rPr>
              <a:t> des </a:t>
            </a:r>
            <a:r>
              <a:rPr lang="en-GB" sz="1200" dirty="0" err="1">
                <a:solidFill>
                  <a:schemeClr val="dk1"/>
                </a:solidFill>
                <a:latin typeface="Open Sans"/>
                <a:ea typeface="Open Sans"/>
                <a:cs typeface="Open Sans"/>
                <a:sym typeface="Open Sans"/>
              </a:rPr>
              <a:t>échanges</a:t>
            </a:r>
            <a:endParaRPr sz="1200" dirty="0">
              <a:solidFill>
                <a:schemeClr val="dk1"/>
              </a:solidFill>
              <a:latin typeface="Open Sans"/>
              <a:ea typeface="Open Sans"/>
              <a:cs typeface="Open Sans"/>
              <a:sym typeface="Open Sans"/>
            </a:endParaRPr>
          </a:p>
          <a:p>
            <a:pPr marL="457200" marR="0" lvl="0" indent="-330200" algn="l" rtl="0">
              <a:lnSpc>
                <a:spcPct val="150000"/>
              </a:lnSpc>
              <a:spcBef>
                <a:spcPts val="0"/>
              </a:spcBef>
              <a:spcAft>
                <a:spcPts val="0"/>
              </a:spcAft>
              <a:buSzPts val="1600"/>
              <a:buFont typeface="Open Sans"/>
              <a:buChar char="●"/>
            </a:pPr>
            <a:r>
              <a:rPr lang="en-GB" sz="1600" dirty="0">
                <a:latin typeface="Open Sans"/>
                <a:ea typeface="Open Sans"/>
                <a:cs typeface="Open Sans"/>
                <a:sym typeface="Open Sans"/>
              </a:rPr>
              <a:t>Questions/</a:t>
            </a:r>
            <a:r>
              <a:rPr lang="en-GB" sz="1600" dirty="0" err="1">
                <a:latin typeface="Open Sans"/>
                <a:ea typeface="Open Sans"/>
                <a:cs typeface="Open Sans"/>
                <a:sym typeface="Open Sans"/>
              </a:rPr>
              <a:t>Réponses</a:t>
            </a:r>
            <a:endParaRPr sz="1600" dirty="0">
              <a:latin typeface="Open Sans"/>
              <a:ea typeface="Open Sans"/>
              <a:cs typeface="Open Sans"/>
              <a:sym typeface="Open Sans"/>
            </a:endParaRPr>
          </a:p>
        </p:txBody>
      </p:sp>
      <p:sp>
        <p:nvSpPr>
          <p:cNvPr id="258" name="Google Shape;258;p61"/>
          <p:cNvSpPr/>
          <p:nvPr/>
        </p:nvSpPr>
        <p:spPr>
          <a:xfrm>
            <a:off x="1772820" y="162000"/>
            <a:ext cx="5409180" cy="39906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i="0" u="none" strike="noStrike" cap="none">
                <a:solidFill>
                  <a:srgbClr val="5770BE"/>
                </a:solidFill>
                <a:latin typeface="Open Sans"/>
                <a:ea typeface="Open Sans"/>
                <a:cs typeface="Open Sans"/>
                <a:sym typeface="Open Sans"/>
              </a:rPr>
              <a:t>Sommaire</a:t>
            </a:r>
            <a:endParaRPr sz="2200" i="0" u="none" strike="noStrike" cap="none">
              <a:latin typeface="Open Sans"/>
              <a:ea typeface="Open Sans"/>
              <a:cs typeface="Open Sans"/>
              <a:sym typeface="Open Sans"/>
            </a:endParaRPr>
          </a:p>
        </p:txBody>
      </p:sp>
      <p:sp>
        <p:nvSpPr>
          <p:cNvPr id="259" name="Google Shape;259;p61"/>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dirty="0">
                <a:latin typeface="Open Sans"/>
                <a:ea typeface="Open Sans"/>
                <a:cs typeface="Open Sans"/>
                <a:sym typeface="Open Sans"/>
              </a:rPr>
              <a:t>© Équipe-conseil AAC ADEME, 202</a:t>
            </a:r>
            <a:r>
              <a:rPr lang="en-GB" sz="900" dirty="0">
                <a:latin typeface="Open Sans"/>
                <a:ea typeface="Open Sans"/>
                <a:cs typeface="Open Sans"/>
                <a:sym typeface="Open Sans"/>
              </a:rPr>
              <a:t>3</a:t>
            </a:r>
            <a:r>
              <a:rPr lang="en-GB" sz="900" i="0" u="none" strike="noStrike" cap="none" dirty="0">
                <a:latin typeface="Open Sans"/>
                <a:ea typeface="Open Sans"/>
                <a:cs typeface="Open Sans"/>
                <a:sym typeface="Open Sans"/>
              </a:rPr>
              <a:t>. CC By SA 4.0</a:t>
            </a:r>
            <a:endParaRPr sz="900" i="0" u="none" strike="noStrike" cap="none" dirty="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5" name="Group 5"/>
          <p:cNvGrpSpPr/>
          <p:nvPr/>
        </p:nvGrpSpPr>
        <p:grpSpPr>
          <a:xfrm>
            <a:off x="0" y="514350"/>
            <a:ext cx="9424464" cy="4629150"/>
            <a:chOff x="0" y="0"/>
            <a:chExt cx="4838484" cy="2275917"/>
          </a:xfrm>
        </p:grpSpPr>
        <p:sp>
          <p:nvSpPr>
            <p:cNvPr id="6" name="Freeform 6"/>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8" name="Group 8"/>
          <p:cNvGrpSpPr/>
          <p:nvPr/>
        </p:nvGrpSpPr>
        <p:grpSpPr>
          <a:xfrm>
            <a:off x="4495309" y="-4763"/>
            <a:ext cx="4929155" cy="3431440"/>
            <a:chOff x="0" y="0"/>
            <a:chExt cx="2596427" cy="1807508"/>
          </a:xfrm>
        </p:grpSpPr>
        <p:sp>
          <p:nvSpPr>
            <p:cNvPr id="9" name="Freeform 9"/>
            <p:cNvSpPr/>
            <p:nvPr/>
          </p:nvSpPr>
          <p:spPr>
            <a:xfrm>
              <a:off x="0" y="0"/>
              <a:ext cx="2596427" cy="1807508"/>
            </a:xfrm>
            <a:custGeom>
              <a:avLst/>
              <a:gdLst/>
              <a:ahLst/>
              <a:cxnLst/>
              <a:rect l="l" t="t" r="r" b="b"/>
              <a:pathLst>
                <a:path w="2596427" h="1807508">
                  <a:moveTo>
                    <a:pt x="0" y="0"/>
                  </a:moveTo>
                  <a:lnTo>
                    <a:pt x="2596427" y="0"/>
                  </a:lnTo>
                  <a:lnTo>
                    <a:pt x="2596427" y="1807508"/>
                  </a:lnTo>
                  <a:lnTo>
                    <a:pt x="0" y="1807508"/>
                  </a:lnTo>
                  <a:close/>
                </a:path>
              </a:pathLst>
            </a:custGeom>
            <a:solidFill>
              <a:srgbClr val="FFFFFF"/>
            </a:solidFill>
          </p:spPr>
          <p:txBody>
            <a:bodyPr/>
            <a:lstStyle/>
            <a:p>
              <a:endParaRPr lang="fr-FR"/>
            </a:p>
          </p:txBody>
        </p:sp>
        <p:sp>
          <p:nvSpPr>
            <p:cNvPr id="10" name="TextBox 10"/>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11" name="Freeform 11"/>
          <p:cNvSpPr/>
          <p:nvPr/>
        </p:nvSpPr>
        <p:spPr>
          <a:xfrm>
            <a:off x="8266862" y="-25887"/>
            <a:ext cx="845639" cy="82247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2"/>
            <a:stretch>
              <a:fillRect/>
            </a:stretch>
          </a:blipFill>
        </p:spPr>
        <p:txBody>
          <a:bodyPr/>
          <a:lstStyle/>
          <a:p>
            <a:endParaRPr lang="fr-FR"/>
          </a:p>
        </p:txBody>
      </p:sp>
      <p:sp>
        <p:nvSpPr>
          <p:cNvPr id="12" name="Freeform 12"/>
          <p:cNvSpPr/>
          <p:nvPr/>
        </p:nvSpPr>
        <p:spPr>
          <a:xfrm>
            <a:off x="4585385" y="73123"/>
            <a:ext cx="414841" cy="473233"/>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3"/>
            <a:stretch>
              <a:fillRect/>
            </a:stretch>
          </a:blipFill>
        </p:spPr>
        <p:txBody>
          <a:bodyPr/>
          <a:lstStyle/>
          <a:p>
            <a:endParaRPr lang="fr-FR"/>
          </a:p>
        </p:txBody>
      </p:sp>
      <p:sp>
        <p:nvSpPr>
          <p:cNvPr id="13" name="Freeform 13"/>
          <p:cNvSpPr/>
          <p:nvPr/>
        </p:nvSpPr>
        <p:spPr>
          <a:xfrm>
            <a:off x="5000226" y="122509"/>
            <a:ext cx="467908" cy="423847"/>
          </a:xfrm>
          <a:custGeom>
            <a:avLst/>
            <a:gdLst/>
            <a:ahLst/>
            <a:cxnLst/>
            <a:rect l="l" t="t" r="r" b="b"/>
            <a:pathLst>
              <a:path w="935816" h="847694">
                <a:moveTo>
                  <a:pt x="0" y="0"/>
                </a:moveTo>
                <a:lnTo>
                  <a:pt x="935817" y="0"/>
                </a:lnTo>
                <a:lnTo>
                  <a:pt x="935817" y="847693"/>
                </a:lnTo>
                <a:lnTo>
                  <a:pt x="0" y="847693"/>
                </a:lnTo>
                <a:lnTo>
                  <a:pt x="0" y="0"/>
                </a:lnTo>
                <a:close/>
              </a:path>
            </a:pathLst>
          </a:custGeom>
          <a:blipFill>
            <a:blip r:embed="rId4"/>
            <a:stretch>
              <a:fillRect/>
            </a:stretch>
          </a:blipFill>
        </p:spPr>
        <p:txBody>
          <a:bodyPr/>
          <a:lstStyle/>
          <a:p>
            <a:endParaRPr lang="fr-FR"/>
          </a:p>
        </p:txBody>
      </p:sp>
      <p:sp>
        <p:nvSpPr>
          <p:cNvPr id="14" name="Freeform 14"/>
          <p:cNvSpPr/>
          <p:nvPr/>
        </p:nvSpPr>
        <p:spPr>
          <a:xfrm>
            <a:off x="2759784" y="1415303"/>
            <a:ext cx="1145276" cy="1113898"/>
          </a:xfrm>
          <a:custGeom>
            <a:avLst/>
            <a:gdLst/>
            <a:ahLst/>
            <a:cxnLst/>
            <a:rect l="l" t="t" r="r" b="b"/>
            <a:pathLst>
              <a:path w="2290551" h="2227796">
                <a:moveTo>
                  <a:pt x="0" y="0"/>
                </a:moveTo>
                <a:lnTo>
                  <a:pt x="2290551" y="0"/>
                </a:lnTo>
                <a:lnTo>
                  <a:pt x="2290551" y="2227796"/>
                </a:lnTo>
                <a:lnTo>
                  <a:pt x="0" y="2227796"/>
                </a:lnTo>
                <a:lnTo>
                  <a:pt x="0" y="0"/>
                </a:lnTo>
                <a:close/>
              </a:path>
            </a:pathLst>
          </a:custGeom>
          <a:blipFill>
            <a:blip r:embed="rId2"/>
            <a:stretch>
              <a:fillRect/>
            </a:stretch>
          </a:blipFill>
        </p:spPr>
        <p:txBody>
          <a:bodyPr/>
          <a:lstStyle/>
          <a:p>
            <a:endParaRPr lang="fr-FR"/>
          </a:p>
        </p:txBody>
      </p:sp>
      <p:sp>
        <p:nvSpPr>
          <p:cNvPr id="15" name="Freeform 15"/>
          <p:cNvSpPr/>
          <p:nvPr/>
        </p:nvSpPr>
        <p:spPr>
          <a:xfrm>
            <a:off x="5188682" y="1618760"/>
            <a:ext cx="685676" cy="716961"/>
          </a:xfrm>
          <a:custGeom>
            <a:avLst/>
            <a:gdLst/>
            <a:ahLst/>
            <a:cxnLst/>
            <a:rect l="l" t="t" r="r" b="b"/>
            <a:pathLst>
              <a:path w="1371351" h="1433922">
                <a:moveTo>
                  <a:pt x="0" y="0"/>
                </a:moveTo>
                <a:lnTo>
                  <a:pt x="1371351" y="0"/>
                </a:lnTo>
                <a:lnTo>
                  <a:pt x="1371351" y="1433922"/>
                </a:lnTo>
                <a:lnTo>
                  <a:pt x="0" y="14339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grpSp>
        <p:nvGrpSpPr>
          <p:cNvPr id="16" name="Group 16"/>
          <p:cNvGrpSpPr/>
          <p:nvPr/>
        </p:nvGrpSpPr>
        <p:grpSpPr>
          <a:xfrm rot="-2350826">
            <a:off x="3626698" y="2205598"/>
            <a:ext cx="291282" cy="254872"/>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18" name="TextBox 18"/>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19" name="Group 19"/>
          <p:cNvGrpSpPr/>
          <p:nvPr/>
        </p:nvGrpSpPr>
        <p:grpSpPr>
          <a:xfrm rot="2700000">
            <a:off x="4832060" y="2208285"/>
            <a:ext cx="291282" cy="254872"/>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1" name="TextBox 21"/>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22" name="Group 22"/>
          <p:cNvGrpSpPr/>
          <p:nvPr/>
        </p:nvGrpSpPr>
        <p:grpSpPr>
          <a:xfrm rot="-8592242">
            <a:off x="3626698" y="3149475"/>
            <a:ext cx="291282" cy="254872"/>
            <a:chOff x="0" y="0"/>
            <a:chExt cx="812800" cy="711200"/>
          </a:xfrm>
        </p:grpSpPr>
        <p:sp>
          <p:nvSpPr>
            <p:cNvPr id="23" name="Freeform 2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4" name="TextBox 24"/>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25" name="Group 25"/>
          <p:cNvGrpSpPr/>
          <p:nvPr/>
        </p:nvGrpSpPr>
        <p:grpSpPr>
          <a:xfrm rot="8289632">
            <a:off x="4885840" y="3150684"/>
            <a:ext cx="291282" cy="267431"/>
            <a:chOff x="0" y="0"/>
            <a:chExt cx="812800" cy="746247"/>
          </a:xfrm>
        </p:grpSpPr>
        <p:sp>
          <p:nvSpPr>
            <p:cNvPr id="26" name="Freeform 26"/>
            <p:cNvSpPr/>
            <p:nvPr/>
          </p:nvSpPr>
          <p:spPr>
            <a:xfrm>
              <a:off x="0" y="0"/>
              <a:ext cx="812800" cy="746247"/>
            </a:xfrm>
            <a:custGeom>
              <a:avLst/>
              <a:gdLst/>
              <a:ahLst/>
              <a:cxnLst/>
              <a:rect l="l" t="t" r="r" b="b"/>
              <a:pathLst>
                <a:path w="812800" h="746247">
                  <a:moveTo>
                    <a:pt x="406400" y="0"/>
                  </a:moveTo>
                  <a:lnTo>
                    <a:pt x="812800" y="746247"/>
                  </a:lnTo>
                  <a:lnTo>
                    <a:pt x="0" y="746247"/>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7" name="TextBox 27"/>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28" name="Freeform 28"/>
          <p:cNvSpPr/>
          <p:nvPr/>
        </p:nvSpPr>
        <p:spPr>
          <a:xfrm>
            <a:off x="5229180" y="3407283"/>
            <a:ext cx="567060" cy="527753"/>
          </a:xfrm>
          <a:custGeom>
            <a:avLst/>
            <a:gdLst/>
            <a:ahLst/>
            <a:cxnLst/>
            <a:rect l="l" t="t" r="r" b="b"/>
            <a:pathLst>
              <a:path w="1134119" h="1055505">
                <a:moveTo>
                  <a:pt x="0" y="0"/>
                </a:moveTo>
                <a:lnTo>
                  <a:pt x="1134119" y="0"/>
                </a:lnTo>
                <a:lnTo>
                  <a:pt x="1134119" y="1055505"/>
                </a:lnTo>
                <a:lnTo>
                  <a:pt x="0" y="10555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29" name="Freeform 29"/>
          <p:cNvSpPr/>
          <p:nvPr/>
        </p:nvSpPr>
        <p:spPr>
          <a:xfrm>
            <a:off x="3001363" y="3353584"/>
            <a:ext cx="578021" cy="534669"/>
          </a:xfrm>
          <a:custGeom>
            <a:avLst/>
            <a:gdLst/>
            <a:ahLst/>
            <a:cxnLst/>
            <a:rect l="l" t="t" r="r" b="b"/>
            <a:pathLst>
              <a:path w="1156041" h="1069338">
                <a:moveTo>
                  <a:pt x="0" y="0"/>
                </a:moveTo>
                <a:lnTo>
                  <a:pt x="1156042" y="0"/>
                </a:lnTo>
                <a:lnTo>
                  <a:pt x="1156042" y="1069339"/>
                </a:lnTo>
                <a:lnTo>
                  <a:pt x="0" y="10693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30" name="TextBox 30"/>
          <p:cNvSpPr txBox="1"/>
          <p:nvPr/>
        </p:nvSpPr>
        <p:spPr>
          <a:xfrm>
            <a:off x="5531520" y="124040"/>
            <a:ext cx="4611738" cy="34913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dirty="0">
                <a:solidFill>
                  <a:srgbClr val="00489A"/>
                </a:solidFill>
                <a:latin typeface="Archive"/>
              </a:rPr>
              <a:t>Les </a:t>
            </a:r>
            <a:r>
              <a:rPr lang="en-US" sz="2403" dirty="0" err="1">
                <a:solidFill>
                  <a:srgbClr val="00489A"/>
                </a:solidFill>
                <a:latin typeface="Archive"/>
              </a:rPr>
              <a:t>spécificités</a:t>
            </a:r>
            <a:r>
              <a:rPr lang="en-US" sz="2403" dirty="0">
                <a:solidFill>
                  <a:srgbClr val="00489A"/>
                </a:solidFill>
                <a:latin typeface="Archive"/>
              </a:rPr>
              <a:t>     </a:t>
            </a:r>
          </a:p>
        </p:txBody>
      </p:sp>
      <p:sp>
        <p:nvSpPr>
          <p:cNvPr id="31" name="TextBox 31"/>
          <p:cNvSpPr txBox="1"/>
          <p:nvPr/>
        </p:nvSpPr>
        <p:spPr>
          <a:xfrm>
            <a:off x="1111171" y="1313118"/>
            <a:ext cx="1819239" cy="19050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504"/>
              </a:lnSpc>
            </a:pPr>
            <a:r>
              <a:rPr lang="en-US" sz="1253">
                <a:solidFill>
                  <a:srgbClr val="FF5757"/>
                </a:solidFill>
                <a:latin typeface="Archive"/>
              </a:rPr>
              <a:t>licences ouvertes    </a:t>
            </a:r>
          </a:p>
        </p:txBody>
      </p:sp>
      <p:sp>
        <p:nvSpPr>
          <p:cNvPr id="32" name="TextBox 32"/>
          <p:cNvSpPr txBox="1"/>
          <p:nvPr/>
        </p:nvSpPr>
        <p:spPr>
          <a:xfrm>
            <a:off x="6079145" y="1313118"/>
            <a:ext cx="2187717" cy="19050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r">
              <a:lnSpc>
                <a:spcPts val="1504"/>
              </a:lnSpc>
            </a:pPr>
            <a:r>
              <a:rPr lang="en-US" sz="1253">
                <a:solidFill>
                  <a:srgbClr val="FF5757"/>
                </a:solidFill>
                <a:latin typeface="Archive"/>
              </a:rPr>
              <a:t>posture collablorative    </a:t>
            </a:r>
          </a:p>
        </p:txBody>
      </p:sp>
      <p:sp>
        <p:nvSpPr>
          <p:cNvPr id="33" name="TextBox 33"/>
          <p:cNvSpPr txBox="1"/>
          <p:nvPr/>
        </p:nvSpPr>
        <p:spPr>
          <a:xfrm>
            <a:off x="850096" y="3181661"/>
            <a:ext cx="2061527" cy="19050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504"/>
              </a:lnSpc>
            </a:pPr>
            <a:r>
              <a:rPr lang="en-US" sz="1253">
                <a:solidFill>
                  <a:srgbClr val="FF5757"/>
                </a:solidFill>
                <a:latin typeface="Archive"/>
              </a:rPr>
              <a:t>outils collaboratifs   </a:t>
            </a:r>
          </a:p>
        </p:txBody>
      </p:sp>
      <p:sp>
        <p:nvSpPr>
          <p:cNvPr id="34" name="TextBox 34"/>
          <p:cNvSpPr txBox="1"/>
          <p:nvPr/>
        </p:nvSpPr>
        <p:spPr>
          <a:xfrm>
            <a:off x="6079145" y="3316754"/>
            <a:ext cx="2550505" cy="57150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504"/>
              </a:lnSpc>
            </a:pPr>
            <a:r>
              <a:rPr lang="en-US" sz="1253">
                <a:solidFill>
                  <a:srgbClr val="FF5757"/>
                </a:solidFill>
                <a:latin typeface="Archive"/>
              </a:rPr>
              <a:t>Relever les défis de la sobriété et de la résilience des territoires </a:t>
            </a:r>
          </a:p>
        </p:txBody>
      </p:sp>
      <p:sp>
        <p:nvSpPr>
          <p:cNvPr id="35" name="TextBox 35"/>
          <p:cNvSpPr txBox="1"/>
          <p:nvPr/>
        </p:nvSpPr>
        <p:spPr>
          <a:xfrm>
            <a:off x="3772339" y="2593612"/>
            <a:ext cx="1259142" cy="43268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ctr">
              <a:lnSpc>
                <a:spcPts val="1684"/>
              </a:lnSpc>
            </a:pPr>
            <a:r>
              <a:rPr lang="en-US" sz="1403">
                <a:solidFill>
                  <a:srgbClr val="06A490"/>
                </a:solidFill>
                <a:latin typeface="Archive"/>
              </a:rPr>
              <a:t>Stimuler la coopération    </a:t>
            </a:r>
          </a:p>
        </p:txBody>
      </p:sp>
      <p:sp>
        <p:nvSpPr>
          <p:cNvPr id="36" name="TextBox 36"/>
          <p:cNvSpPr txBox="1"/>
          <p:nvPr/>
        </p:nvSpPr>
        <p:spPr>
          <a:xfrm>
            <a:off x="850096" y="1506854"/>
            <a:ext cx="1909688" cy="130492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r">
              <a:lnSpc>
                <a:spcPts val="1426"/>
              </a:lnSpc>
            </a:pPr>
            <a:r>
              <a:rPr lang="en-US" sz="1188">
                <a:solidFill>
                  <a:srgbClr val="00489A"/>
                </a:solidFill>
                <a:latin typeface="Agrandir"/>
              </a:rPr>
              <a:t>Les projets doivent être développés en</a:t>
            </a:r>
            <a:r>
              <a:rPr lang="en-US" sz="1188" u="sng">
                <a:solidFill>
                  <a:srgbClr val="00489A"/>
                </a:solidFill>
                <a:latin typeface="Agrandir"/>
                <a:hlinkClick r:id="rId11" tooltip="https://doranum.fr/aspects-juridiques-ethiques/guide-des-licences-ouvertes_10_13143_tv6f-sv31/"/>
              </a:rPr>
              <a:t> licences ouvertes </a:t>
            </a:r>
            <a:r>
              <a:rPr lang="en-US" sz="1188">
                <a:solidFill>
                  <a:srgbClr val="00489A"/>
                </a:solidFill>
                <a:latin typeface="Agrandir"/>
              </a:rPr>
              <a:t>pour favoriser la diffusion des ressources produites et permettre la réplication et l’amélioration du projet     </a:t>
            </a:r>
          </a:p>
        </p:txBody>
      </p:sp>
      <p:sp>
        <p:nvSpPr>
          <p:cNvPr id="37" name="TextBox 37"/>
          <p:cNvSpPr txBox="1"/>
          <p:nvPr/>
        </p:nvSpPr>
        <p:spPr>
          <a:xfrm>
            <a:off x="6079145" y="1511617"/>
            <a:ext cx="2127686" cy="1431161"/>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84"/>
              </a:lnSpc>
            </a:pPr>
            <a:r>
              <a:rPr lang="en-US" sz="1153">
                <a:solidFill>
                  <a:srgbClr val="00489A"/>
                </a:solidFill>
                <a:latin typeface="Agrandir"/>
              </a:rPr>
              <a:t>Les porteur.euse.s de projet doivent définir une stratégie de communication pour élargir la communauté d’acteurs utilisateurs et contributeurs au projet et se connecter à d’autres communautés proches      </a:t>
            </a:r>
          </a:p>
        </p:txBody>
      </p:sp>
      <p:sp>
        <p:nvSpPr>
          <p:cNvPr id="38" name="TextBox 38"/>
          <p:cNvSpPr txBox="1"/>
          <p:nvPr/>
        </p:nvSpPr>
        <p:spPr>
          <a:xfrm>
            <a:off x="6079145" y="3906204"/>
            <a:ext cx="2674788" cy="547688"/>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84"/>
              </a:lnSpc>
            </a:pPr>
            <a:r>
              <a:rPr lang="en-US" sz="1153">
                <a:solidFill>
                  <a:srgbClr val="00489A"/>
                </a:solidFill>
                <a:latin typeface="Agrandir"/>
              </a:rPr>
              <a:t>Les projets doivent répondre à au moins l’un des </a:t>
            </a:r>
            <a:r>
              <a:rPr lang="en-US" sz="1153" u="sng">
                <a:solidFill>
                  <a:srgbClr val="00489A"/>
                </a:solidFill>
                <a:latin typeface="Agrandir"/>
                <a:hlinkClick r:id="rId12" tooltip="https://wiki.resilience-territoire.ademe.fr/wiki/Cat%C3%A9gorie:D%C3%A9fi"/>
              </a:rPr>
              <a:t>10 défis</a:t>
            </a:r>
            <a:r>
              <a:rPr lang="en-US" sz="1153">
                <a:solidFill>
                  <a:srgbClr val="00489A"/>
                </a:solidFill>
                <a:latin typeface="Agrandir"/>
              </a:rPr>
              <a:t> coconstruits avec les acteurs volontaires     </a:t>
            </a:r>
          </a:p>
        </p:txBody>
      </p:sp>
      <p:sp>
        <p:nvSpPr>
          <p:cNvPr id="39" name="TextBox 39"/>
          <p:cNvSpPr txBox="1"/>
          <p:nvPr/>
        </p:nvSpPr>
        <p:spPr>
          <a:xfrm>
            <a:off x="732481" y="3381686"/>
            <a:ext cx="2059786" cy="125162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r">
              <a:lnSpc>
                <a:spcPts val="1384"/>
              </a:lnSpc>
            </a:pPr>
            <a:r>
              <a:rPr lang="en-US" sz="1153">
                <a:solidFill>
                  <a:srgbClr val="00489A"/>
                </a:solidFill>
                <a:latin typeface="Agrandir"/>
              </a:rPr>
              <a:t>Les site de l’appel est un </a:t>
            </a:r>
            <a:r>
              <a:rPr lang="en-US" sz="1153" u="sng">
                <a:solidFill>
                  <a:srgbClr val="00489A"/>
                </a:solidFill>
                <a:latin typeface="Agrandir"/>
                <a:hlinkClick r:id="rId13" tooltip="https://wiki.resilience-territoire.ademe.fr/wiki/Accueil"/>
              </a:rPr>
              <a:t>Wiki</a:t>
            </a:r>
            <a:r>
              <a:rPr lang="en-US" sz="1153">
                <a:solidFill>
                  <a:srgbClr val="00489A"/>
                </a:solidFill>
                <a:latin typeface="Agrandir"/>
              </a:rPr>
              <a:t> : il permet à tou.te.s les candidat.e.s de déposer leur projet de façon publique et d’étudier les synergies entre projets. Un </a:t>
            </a:r>
            <a:r>
              <a:rPr lang="en-US" sz="1153" u="sng">
                <a:solidFill>
                  <a:srgbClr val="00489A"/>
                </a:solidFill>
                <a:latin typeface="Agrandir"/>
                <a:hlinkClick r:id="rId14" tooltip="https://forum.resilience-territoire.ademe.fr"/>
              </a:rPr>
              <a:t>forum</a:t>
            </a:r>
            <a:r>
              <a:rPr lang="en-US" sz="1153">
                <a:solidFill>
                  <a:srgbClr val="00489A"/>
                </a:solidFill>
                <a:latin typeface="Agrandir"/>
              </a:rPr>
              <a:t> permet les échanges.      </a:t>
            </a:r>
          </a:p>
        </p:txBody>
      </p:sp>
      <p:sp>
        <p:nvSpPr>
          <p:cNvPr id="40" name="TextBox 40"/>
          <p:cNvSpPr txBox="1"/>
          <p:nvPr/>
        </p:nvSpPr>
        <p:spPr>
          <a:xfrm>
            <a:off x="1004343" y="798768"/>
            <a:ext cx="7078165" cy="205184"/>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ctr">
              <a:lnSpc>
                <a:spcPts val="1624"/>
              </a:lnSpc>
            </a:pPr>
            <a:r>
              <a:rPr lang="en-US" sz="1353" dirty="0" err="1">
                <a:solidFill>
                  <a:srgbClr val="06A490"/>
                </a:solidFill>
                <a:latin typeface="Archive"/>
              </a:rPr>
              <a:t>Inspiré</a:t>
            </a:r>
            <a:r>
              <a:rPr lang="en-US" sz="1353" dirty="0">
                <a:solidFill>
                  <a:srgbClr val="06A490"/>
                </a:solidFill>
                <a:latin typeface="Archive"/>
              </a:rPr>
              <a:t> par la </a:t>
            </a:r>
            <a:r>
              <a:rPr lang="en-US" sz="1353" dirty="0" err="1">
                <a:solidFill>
                  <a:srgbClr val="06A490"/>
                </a:solidFill>
                <a:latin typeface="Archive"/>
                <a:hlinkClick r:id="rId15" tooltip="https://lafabriquedesmobilites.fr"/>
              </a:rPr>
              <a:t>fabrique</a:t>
            </a:r>
            <a:r>
              <a:rPr lang="en-US" sz="1353" dirty="0">
                <a:solidFill>
                  <a:srgbClr val="06A490"/>
                </a:solidFill>
                <a:latin typeface="Archive"/>
                <a:hlinkClick r:id="rId15" tooltip="https://lafabriquedesmobilites.fr"/>
              </a:rPr>
              <a:t> des </a:t>
            </a:r>
            <a:r>
              <a:rPr lang="en-US" sz="1353" dirty="0" err="1">
                <a:solidFill>
                  <a:srgbClr val="06A490"/>
                </a:solidFill>
                <a:latin typeface="Archive"/>
                <a:hlinkClick r:id="rId15" tooltip="https://lafabriquedesmobilites.fr"/>
              </a:rPr>
              <a:t>mobilités</a:t>
            </a:r>
            <a:r>
              <a:rPr lang="en-US" sz="1353" dirty="0">
                <a:solidFill>
                  <a:srgbClr val="06A490"/>
                </a:solidFill>
                <a:latin typeface="Archive"/>
              </a:rPr>
              <a:t>, </a:t>
            </a:r>
            <a:r>
              <a:rPr lang="en-US" sz="1353" dirty="0" err="1">
                <a:solidFill>
                  <a:srgbClr val="06A490"/>
                </a:solidFill>
                <a:latin typeface="Archive"/>
              </a:rPr>
              <a:t>l’AAC</a:t>
            </a:r>
            <a:r>
              <a:rPr lang="en-US" sz="1353" dirty="0">
                <a:solidFill>
                  <a:srgbClr val="06A490"/>
                </a:solidFill>
                <a:latin typeface="Archive"/>
              </a:rPr>
              <a:t> a </a:t>
            </a:r>
            <a:r>
              <a:rPr lang="en-US" sz="1353" dirty="0" err="1">
                <a:solidFill>
                  <a:srgbClr val="06A490"/>
                </a:solidFill>
                <a:latin typeface="Archive"/>
              </a:rPr>
              <a:t>été</a:t>
            </a:r>
            <a:r>
              <a:rPr lang="en-US" sz="1353" dirty="0">
                <a:solidFill>
                  <a:srgbClr val="06A490"/>
                </a:solidFill>
                <a:latin typeface="Archive"/>
              </a:rPr>
              <a:t> </a:t>
            </a:r>
            <a:r>
              <a:rPr lang="en-US" sz="1353" dirty="0" err="1">
                <a:solidFill>
                  <a:srgbClr val="06A490"/>
                </a:solidFill>
                <a:latin typeface="Archive"/>
              </a:rPr>
              <a:t>expérimenté</a:t>
            </a:r>
            <a:r>
              <a:rPr lang="en-US" sz="1353" dirty="0">
                <a:solidFill>
                  <a:srgbClr val="06A490"/>
                </a:solidFill>
                <a:latin typeface="Archive"/>
              </a:rPr>
              <a:t> </a:t>
            </a:r>
            <a:r>
              <a:rPr lang="en-US" sz="1353" dirty="0" err="1">
                <a:solidFill>
                  <a:srgbClr val="06A490"/>
                </a:solidFill>
                <a:latin typeface="Archive"/>
              </a:rPr>
              <a:t>en</a:t>
            </a:r>
            <a:r>
              <a:rPr lang="en-US" sz="1353" dirty="0">
                <a:solidFill>
                  <a:srgbClr val="06A490"/>
                </a:solidFill>
                <a:latin typeface="Archive"/>
              </a:rPr>
              <a:t> 2021 et </a:t>
            </a:r>
            <a:r>
              <a:rPr lang="en-US" sz="1353" dirty="0" err="1">
                <a:solidFill>
                  <a:srgbClr val="06A490"/>
                </a:solidFill>
                <a:latin typeface="Archive"/>
              </a:rPr>
              <a:t>relancé</a:t>
            </a:r>
            <a:r>
              <a:rPr lang="en-US" sz="1353" dirty="0">
                <a:solidFill>
                  <a:srgbClr val="06A490"/>
                </a:solidFill>
                <a:latin typeface="Archive"/>
              </a:rPr>
              <a:t> </a:t>
            </a:r>
            <a:r>
              <a:rPr lang="en-US" sz="1353" dirty="0" err="1">
                <a:solidFill>
                  <a:srgbClr val="06A490"/>
                </a:solidFill>
                <a:latin typeface="Archive"/>
              </a:rPr>
              <a:t>en</a:t>
            </a:r>
            <a:r>
              <a:rPr lang="en-US" sz="1353" dirty="0">
                <a:solidFill>
                  <a:srgbClr val="06A490"/>
                </a:solidFill>
                <a:latin typeface="Archive"/>
              </a:rPr>
              <a:t> 2023</a:t>
            </a:r>
          </a:p>
        </p:txBody>
      </p:sp>
      <p:sp>
        <p:nvSpPr>
          <p:cNvPr id="41" name="TextBox 41"/>
          <p:cNvSpPr txBox="1"/>
          <p:nvPr/>
        </p:nvSpPr>
        <p:spPr>
          <a:xfrm>
            <a:off x="1273514" y="104775"/>
            <a:ext cx="4611738" cy="3665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a:solidFill>
                  <a:srgbClr val="FFFFFF"/>
                </a:solidFill>
                <a:latin typeface="Archive"/>
              </a:rPr>
              <a:t>L’appel à communs </a:t>
            </a:r>
          </a:p>
        </p:txBody>
      </p:sp>
      <p:sp>
        <p:nvSpPr>
          <p:cNvPr id="42" name="Google Shape;259;p61">
            <a:extLst>
              <a:ext uri="{FF2B5EF4-FFF2-40B4-BE49-F238E27FC236}">
                <a16:creationId xmlns:a16="http://schemas.microsoft.com/office/drawing/2014/main" id="{442AB51B-585D-9D1D-F454-F32020EB5B0C}"/>
              </a:ext>
            </a:extLst>
          </p:cNvPr>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dirty="0">
                <a:latin typeface="Open Sans"/>
                <a:ea typeface="Open Sans"/>
                <a:cs typeface="Open Sans"/>
                <a:sym typeface="Open Sans"/>
              </a:rPr>
              <a:t>© Équipe-conseil AAC ADEME, 202</a:t>
            </a:r>
            <a:r>
              <a:rPr lang="en-GB" sz="900" dirty="0">
                <a:latin typeface="Open Sans"/>
                <a:ea typeface="Open Sans"/>
                <a:cs typeface="Open Sans"/>
                <a:sym typeface="Open Sans"/>
              </a:rPr>
              <a:t>3</a:t>
            </a:r>
            <a:r>
              <a:rPr lang="en-GB" sz="900" i="0" u="none" strike="noStrike" cap="none" dirty="0">
                <a:latin typeface="Open Sans"/>
                <a:ea typeface="Open Sans"/>
                <a:cs typeface="Open Sans"/>
                <a:sym typeface="Open Sans"/>
              </a:rPr>
              <a:t>. CC By SA 4.0</a:t>
            </a:r>
            <a:endParaRPr sz="900" i="0" u="none" strike="noStrike" cap="none" dirty="0">
              <a:latin typeface="Open Sans"/>
              <a:ea typeface="Open Sans"/>
              <a:cs typeface="Open Sans"/>
              <a:sym typeface="Open Sans"/>
            </a:endParaRPr>
          </a:p>
        </p:txBody>
      </p:sp>
      <p:cxnSp>
        <p:nvCxnSpPr>
          <p:cNvPr id="43" name="Connecteur droit 42">
            <a:extLst>
              <a:ext uri="{FF2B5EF4-FFF2-40B4-BE49-F238E27FC236}">
                <a16:creationId xmlns:a16="http://schemas.microsoft.com/office/drawing/2014/main" id="{1DF7BD2D-211D-B042-5018-217ABD07DE09}"/>
              </a:ext>
            </a:extLst>
          </p:cNvPr>
          <p:cNvCxnSpPr>
            <a:cxnSpLocks/>
          </p:cNvCxnSpPr>
          <p:nvPr/>
        </p:nvCxnSpPr>
        <p:spPr>
          <a:xfrm>
            <a:off x="369704" y="4747082"/>
            <a:ext cx="8391053"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942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AAD"/>
        </a:solidFill>
        <a:effectLst/>
      </p:bgPr>
    </p:bg>
    <p:spTree>
      <p:nvGrpSpPr>
        <p:cNvPr id="1" name=""/>
        <p:cNvGrpSpPr/>
        <p:nvPr/>
      </p:nvGrpSpPr>
      <p:grpSpPr>
        <a:xfrm>
          <a:off x="0" y="0"/>
          <a:ext cx="0" cy="0"/>
          <a:chOff x="0" y="0"/>
          <a:chExt cx="0" cy="0"/>
        </a:xfrm>
      </p:grpSpPr>
      <p:grpSp>
        <p:nvGrpSpPr>
          <p:cNvPr id="2" name="Group 2"/>
          <p:cNvGrpSpPr/>
          <p:nvPr/>
        </p:nvGrpSpPr>
        <p:grpSpPr>
          <a:xfrm>
            <a:off x="-23813" y="0"/>
            <a:ext cx="9144000" cy="51435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004AAD"/>
            </a:solidFill>
          </p:spPr>
          <p:txBody>
            <a:bodyPr/>
            <a:lstStyle/>
            <a:p>
              <a:endParaRPr lang="fr-FR"/>
            </a:p>
          </p:txBody>
        </p:sp>
        <p:sp>
          <p:nvSpPr>
            <p:cNvPr id="4" name="TextBox 4"/>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5" name="Group 5"/>
          <p:cNvGrpSpPr/>
          <p:nvPr/>
        </p:nvGrpSpPr>
        <p:grpSpPr>
          <a:xfrm>
            <a:off x="-23814" y="514349"/>
            <a:ext cx="9448277" cy="4629151"/>
            <a:chOff x="0" y="0"/>
            <a:chExt cx="4838484" cy="2275917"/>
          </a:xfrm>
        </p:grpSpPr>
        <p:sp>
          <p:nvSpPr>
            <p:cNvPr id="6" name="Freeform 6"/>
            <p:cNvSpPr/>
            <p:nvPr/>
          </p:nvSpPr>
          <p:spPr>
            <a:xfrm>
              <a:off x="0" y="0"/>
              <a:ext cx="4838484" cy="2275917"/>
            </a:xfrm>
            <a:custGeom>
              <a:avLst/>
              <a:gdLst/>
              <a:ahLst/>
              <a:cxnLst/>
              <a:rect l="l" t="t" r="r" b="b"/>
              <a:pathLst>
                <a:path w="4838484" h="2275917">
                  <a:moveTo>
                    <a:pt x="0" y="0"/>
                  </a:moveTo>
                  <a:lnTo>
                    <a:pt x="4838484" y="0"/>
                  </a:lnTo>
                  <a:lnTo>
                    <a:pt x="4838484" y="2275917"/>
                  </a:lnTo>
                  <a:lnTo>
                    <a:pt x="0" y="2275917"/>
                  </a:lnTo>
                  <a:close/>
                </a:path>
              </a:pathLst>
            </a:custGeom>
            <a:solidFill>
              <a:srgbClr val="FFFFFF"/>
            </a:solidFill>
          </p:spPr>
          <p:txBody>
            <a:bodyPr/>
            <a:lstStyle/>
            <a:p>
              <a:endParaRPr lang="fr-FR"/>
            </a:p>
          </p:txBody>
        </p:sp>
        <p:sp>
          <p:nvSpPr>
            <p:cNvPr id="7" name="TextBox 7"/>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8" name="Group 8"/>
          <p:cNvGrpSpPr/>
          <p:nvPr/>
        </p:nvGrpSpPr>
        <p:grpSpPr>
          <a:xfrm>
            <a:off x="4583490" y="-4763"/>
            <a:ext cx="4840974" cy="3431440"/>
            <a:chOff x="0" y="0"/>
            <a:chExt cx="2549978" cy="1807508"/>
          </a:xfrm>
        </p:grpSpPr>
        <p:sp>
          <p:nvSpPr>
            <p:cNvPr id="9" name="Freeform 9"/>
            <p:cNvSpPr/>
            <p:nvPr/>
          </p:nvSpPr>
          <p:spPr>
            <a:xfrm>
              <a:off x="0" y="0"/>
              <a:ext cx="2549978" cy="1807508"/>
            </a:xfrm>
            <a:custGeom>
              <a:avLst/>
              <a:gdLst/>
              <a:ahLst/>
              <a:cxnLst/>
              <a:rect l="l" t="t" r="r" b="b"/>
              <a:pathLst>
                <a:path w="2549978" h="1807508">
                  <a:moveTo>
                    <a:pt x="0" y="0"/>
                  </a:moveTo>
                  <a:lnTo>
                    <a:pt x="2549978" y="0"/>
                  </a:lnTo>
                  <a:lnTo>
                    <a:pt x="2549978" y="1807508"/>
                  </a:lnTo>
                  <a:lnTo>
                    <a:pt x="0" y="1807508"/>
                  </a:lnTo>
                  <a:close/>
                </a:path>
              </a:pathLst>
            </a:custGeom>
            <a:solidFill>
              <a:srgbClr val="FFFFFF"/>
            </a:solidFill>
          </p:spPr>
          <p:txBody>
            <a:bodyPr/>
            <a:lstStyle/>
            <a:p>
              <a:endParaRPr lang="fr-FR"/>
            </a:p>
          </p:txBody>
        </p:sp>
        <p:sp>
          <p:nvSpPr>
            <p:cNvPr id="10" name="TextBox 10"/>
            <p:cNvSpPr txBox="1"/>
            <p:nvPr/>
          </p:nvSpPr>
          <p:spPr>
            <a:xfrm>
              <a:off x="0" y="-9525"/>
              <a:ext cx="812800" cy="8223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11" name="Freeform 11"/>
          <p:cNvSpPr/>
          <p:nvPr/>
        </p:nvSpPr>
        <p:spPr>
          <a:xfrm>
            <a:off x="8206831" y="-4763"/>
            <a:ext cx="845639" cy="822470"/>
          </a:xfrm>
          <a:custGeom>
            <a:avLst/>
            <a:gdLst/>
            <a:ahLst/>
            <a:cxnLst/>
            <a:rect l="l" t="t" r="r" b="b"/>
            <a:pathLst>
              <a:path w="1691277" h="1644940">
                <a:moveTo>
                  <a:pt x="0" y="0"/>
                </a:moveTo>
                <a:lnTo>
                  <a:pt x="1691276" y="0"/>
                </a:lnTo>
                <a:lnTo>
                  <a:pt x="1691276" y="1644940"/>
                </a:lnTo>
                <a:lnTo>
                  <a:pt x="0" y="1644940"/>
                </a:lnTo>
                <a:lnTo>
                  <a:pt x="0" y="0"/>
                </a:lnTo>
                <a:close/>
              </a:path>
            </a:pathLst>
          </a:custGeom>
          <a:blipFill>
            <a:blip r:embed="rId2"/>
            <a:stretch>
              <a:fillRect/>
            </a:stretch>
          </a:blipFill>
        </p:spPr>
        <p:txBody>
          <a:bodyPr/>
          <a:lstStyle/>
          <a:p>
            <a:endParaRPr lang="fr-FR"/>
          </a:p>
        </p:txBody>
      </p:sp>
      <p:sp>
        <p:nvSpPr>
          <p:cNvPr id="12" name="Freeform 12"/>
          <p:cNvSpPr/>
          <p:nvPr/>
        </p:nvSpPr>
        <p:spPr>
          <a:xfrm>
            <a:off x="4831684" y="83370"/>
            <a:ext cx="414841" cy="473233"/>
          </a:xfrm>
          <a:custGeom>
            <a:avLst/>
            <a:gdLst/>
            <a:ahLst/>
            <a:cxnLst/>
            <a:rect l="l" t="t" r="r" b="b"/>
            <a:pathLst>
              <a:path w="829682" h="946465">
                <a:moveTo>
                  <a:pt x="0" y="0"/>
                </a:moveTo>
                <a:lnTo>
                  <a:pt x="829682" y="0"/>
                </a:lnTo>
                <a:lnTo>
                  <a:pt x="829682" y="946465"/>
                </a:lnTo>
                <a:lnTo>
                  <a:pt x="0" y="946465"/>
                </a:lnTo>
                <a:lnTo>
                  <a:pt x="0" y="0"/>
                </a:lnTo>
                <a:close/>
              </a:path>
            </a:pathLst>
          </a:custGeom>
          <a:blipFill>
            <a:blip r:embed="rId3"/>
            <a:stretch>
              <a:fillRect/>
            </a:stretch>
          </a:blipFill>
        </p:spPr>
        <p:txBody>
          <a:bodyPr/>
          <a:lstStyle/>
          <a:p>
            <a:endParaRPr lang="fr-FR"/>
          </a:p>
        </p:txBody>
      </p:sp>
      <p:sp>
        <p:nvSpPr>
          <p:cNvPr id="13" name="Freeform 13"/>
          <p:cNvSpPr/>
          <p:nvPr/>
        </p:nvSpPr>
        <p:spPr>
          <a:xfrm>
            <a:off x="5246525" y="108063"/>
            <a:ext cx="467908" cy="423847"/>
          </a:xfrm>
          <a:custGeom>
            <a:avLst/>
            <a:gdLst/>
            <a:ahLst/>
            <a:cxnLst/>
            <a:rect l="l" t="t" r="r" b="b"/>
            <a:pathLst>
              <a:path w="935816" h="847694">
                <a:moveTo>
                  <a:pt x="0" y="0"/>
                </a:moveTo>
                <a:lnTo>
                  <a:pt x="935816" y="0"/>
                </a:lnTo>
                <a:lnTo>
                  <a:pt x="935816" y="847694"/>
                </a:lnTo>
                <a:lnTo>
                  <a:pt x="0" y="847694"/>
                </a:lnTo>
                <a:lnTo>
                  <a:pt x="0" y="0"/>
                </a:lnTo>
                <a:close/>
              </a:path>
            </a:pathLst>
          </a:custGeom>
          <a:blipFill>
            <a:blip r:embed="rId4"/>
            <a:stretch>
              <a:fillRect/>
            </a:stretch>
          </a:blipFill>
        </p:spPr>
        <p:txBody>
          <a:bodyPr/>
          <a:lstStyle/>
          <a:p>
            <a:endParaRPr lang="fr-FR"/>
          </a:p>
        </p:txBody>
      </p:sp>
      <p:sp>
        <p:nvSpPr>
          <p:cNvPr id="14" name="TextBox 14"/>
          <p:cNvSpPr txBox="1"/>
          <p:nvPr/>
        </p:nvSpPr>
        <p:spPr>
          <a:xfrm>
            <a:off x="5788376" y="169960"/>
            <a:ext cx="4068606" cy="3665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a:solidFill>
                  <a:srgbClr val="004AAD"/>
                </a:solidFill>
                <a:latin typeface="Archive"/>
              </a:rPr>
              <a:t>La proposition     </a:t>
            </a:r>
          </a:p>
        </p:txBody>
      </p:sp>
      <p:grpSp>
        <p:nvGrpSpPr>
          <p:cNvPr id="15" name="Group 15"/>
          <p:cNvGrpSpPr/>
          <p:nvPr/>
        </p:nvGrpSpPr>
        <p:grpSpPr>
          <a:xfrm rot="5400000">
            <a:off x="602241" y="1384236"/>
            <a:ext cx="291282" cy="254872"/>
            <a:chOff x="0" y="0"/>
            <a:chExt cx="812800" cy="711200"/>
          </a:xfrm>
        </p:grpSpPr>
        <p:sp>
          <p:nvSpPr>
            <p:cNvPr id="16" name="Freeform 1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17" name="TextBox 17"/>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18" name="Group 18"/>
          <p:cNvGrpSpPr/>
          <p:nvPr/>
        </p:nvGrpSpPr>
        <p:grpSpPr>
          <a:xfrm rot="5400000">
            <a:off x="602241" y="2096344"/>
            <a:ext cx="291282" cy="254872"/>
            <a:chOff x="0" y="0"/>
            <a:chExt cx="812800" cy="711200"/>
          </a:xfrm>
        </p:grpSpPr>
        <p:sp>
          <p:nvSpPr>
            <p:cNvPr id="19" name="Freeform 1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0" name="TextBox 20"/>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21" name="Group 21"/>
          <p:cNvGrpSpPr/>
          <p:nvPr/>
        </p:nvGrpSpPr>
        <p:grpSpPr>
          <a:xfrm rot="5400000">
            <a:off x="602241" y="3186939"/>
            <a:ext cx="291282" cy="254872"/>
            <a:chOff x="0" y="0"/>
            <a:chExt cx="812800" cy="711200"/>
          </a:xfrm>
        </p:grpSpPr>
        <p:sp>
          <p:nvSpPr>
            <p:cNvPr id="22" name="Freeform 2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3" name="TextBox 23"/>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grpSp>
        <p:nvGrpSpPr>
          <p:cNvPr id="24" name="Group 24"/>
          <p:cNvGrpSpPr/>
          <p:nvPr/>
        </p:nvGrpSpPr>
        <p:grpSpPr>
          <a:xfrm rot="5400000">
            <a:off x="602241" y="3944177"/>
            <a:ext cx="291282" cy="254872"/>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8C52FF">
                    <a:alpha val="100000"/>
                  </a:srgbClr>
                </a:gs>
                <a:gs pos="100000">
                  <a:srgbClr val="00BF63">
                    <a:alpha val="100000"/>
                  </a:srgbClr>
                </a:gs>
              </a:gsLst>
              <a:lin ang="0"/>
            </a:gradFill>
          </p:spPr>
          <p:txBody>
            <a:bodyPr/>
            <a:lstStyle/>
            <a:p>
              <a:endParaRPr lang="fr-FR"/>
            </a:p>
          </p:txBody>
        </p:sp>
        <p:sp>
          <p:nvSpPr>
            <p:cNvPr id="26" name="TextBox 26"/>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27" name="TextBox 27"/>
          <p:cNvSpPr txBox="1"/>
          <p:nvPr/>
        </p:nvSpPr>
        <p:spPr>
          <a:xfrm>
            <a:off x="990689" y="1435472"/>
            <a:ext cx="4049963"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FF5757"/>
                </a:solidFill>
                <a:latin typeface="Archive"/>
              </a:rPr>
              <a:t>Un soutien financier de l’ademe     </a:t>
            </a:r>
          </a:p>
        </p:txBody>
      </p:sp>
      <p:sp>
        <p:nvSpPr>
          <p:cNvPr id="28" name="TextBox 28"/>
          <p:cNvSpPr txBox="1"/>
          <p:nvPr/>
        </p:nvSpPr>
        <p:spPr>
          <a:xfrm>
            <a:off x="1101422" y="1616447"/>
            <a:ext cx="6964137" cy="33342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06"/>
              </a:lnSpc>
            </a:pPr>
            <a:r>
              <a:rPr lang="en-US" sz="1088">
                <a:solidFill>
                  <a:srgbClr val="00489A"/>
                </a:solidFill>
                <a:latin typeface="Agrandir"/>
              </a:rPr>
              <a:t>Les projets de commun lauréats sont soutenus </a:t>
            </a:r>
            <a:r>
              <a:rPr lang="en-US" sz="1088">
                <a:solidFill>
                  <a:srgbClr val="00489A"/>
                </a:solidFill>
                <a:latin typeface="Agrandir Bold"/>
              </a:rPr>
              <a:t>jusqu’à 70%</a:t>
            </a:r>
            <a:r>
              <a:rPr lang="en-US" sz="1088">
                <a:solidFill>
                  <a:srgbClr val="00489A"/>
                </a:solidFill>
                <a:latin typeface="Agrandir"/>
              </a:rPr>
              <a:t> de leur coût global sur 12 à 18 mois maximum. La moyenne des projets financés est de </a:t>
            </a:r>
            <a:r>
              <a:rPr lang="en-US" sz="1088">
                <a:solidFill>
                  <a:srgbClr val="00489A"/>
                </a:solidFill>
                <a:latin typeface="Agrandir Bold"/>
              </a:rPr>
              <a:t>50 k €</a:t>
            </a:r>
            <a:r>
              <a:rPr lang="en-US" sz="1088">
                <a:solidFill>
                  <a:srgbClr val="00489A"/>
                </a:solidFill>
                <a:latin typeface="Agrandir"/>
              </a:rPr>
              <a:t> (min : 10k et max : 100k)  </a:t>
            </a:r>
          </a:p>
        </p:txBody>
      </p:sp>
      <p:sp>
        <p:nvSpPr>
          <p:cNvPr id="29" name="TextBox 29"/>
          <p:cNvSpPr txBox="1"/>
          <p:nvPr/>
        </p:nvSpPr>
        <p:spPr>
          <a:xfrm>
            <a:off x="990689" y="2145084"/>
            <a:ext cx="6720942"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FF5757"/>
                </a:solidFill>
                <a:latin typeface="Archive"/>
              </a:rPr>
              <a:t>Un accompagnement pour développer son projet sous forme de commun      </a:t>
            </a:r>
          </a:p>
        </p:txBody>
      </p:sp>
      <p:sp>
        <p:nvSpPr>
          <p:cNvPr id="30" name="TextBox 30"/>
          <p:cNvSpPr txBox="1"/>
          <p:nvPr/>
        </p:nvSpPr>
        <p:spPr>
          <a:xfrm>
            <a:off x="747882" y="3231433"/>
            <a:ext cx="8042579"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FF5757"/>
                </a:solidFill>
                <a:latin typeface="Archive"/>
              </a:rPr>
              <a:t>      Un accompagnement par les expert.e.s de l’ademe, L’iGN et/ou l’anct  </a:t>
            </a:r>
          </a:p>
        </p:txBody>
      </p:sp>
      <p:sp>
        <p:nvSpPr>
          <p:cNvPr id="31" name="TextBox 31"/>
          <p:cNvSpPr txBox="1"/>
          <p:nvPr/>
        </p:nvSpPr>
        <p:spPr>
          <a:xfrm>
            <a:off x="990689" y="3998178"/>
            <a:ext cx="6467046" cy="1809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444"/>
              </a:lnSpc>
            </a:pPr>
            <a:r>
              <a:rPr lang="en-US" sz="1203">
                <a:solidFill>
                  <a:srgbClr val="FF5757"/>
                </a:solidFill>
                <a:latin typeface="Archive"/>
              </a:rPr>
              <a:t>Rejoindre une communauté d’acteurs engagés      </a:t>
            </a:r>
          </a:p>
        </p:txBody>
      </p:sp>
      <p:sp>
        <p:nvSpPr>
          <p:cNvPr id="32" name="TextBox 32"/>
          <p:cNvSpPr txBox="1"/>
          <p:nvPr/>
        </p:nvSpPr>
        <p:spPr>
          <a:xfrm>
            <a:off x="1101422" y="2345608"/>
            <a:ext cx="7773331" cy="681038"/>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06"/>
              </a:lnSpc>
            </a:pPr>
            <a:r>
              <a:rPr lang="en-US" sz="1088">
                <a:solidFill>
                  <a:srgbClr val="00489A"/>
                </a:solidFill>
                <a:latin typeface="Agrandir"/>
              </a:rPr>
              <a:t>Nul besoin d’être expert.e en commun pour candidater, ce qui compte c’est la </a:t>
            </a:r>
            <a:r>
              <a:rPr lang="en-US" sz="1088">
                <a:solidFill>
                  <a:srgbClr val="00489A"/>
                </a:solidFill>
                <a:latin typeface="Agrandir Bold"/>
              </a:rPr>
              <a:t>volonté des porteur.euse.s à coopérer</a:t>
            </a:r>
            <a:r>
              <a:rPr lang="en-US" sz="1088">
                <a:solidFill>
                  <a:srgbClr val="00489A"/>
                </a:solidFill>
                <a:latin typeface="Agrandir"/>
              </a:rPr>
              <a:t> pour accélérer la transition écologique. Les projets de communs lauréats sont accompagnés par une équipe d’experts en développement de commun (choix de la licence ouverte, modèle économique, construction de la communauté, structuration de la gouvernance...) </a:t>
            </a:r>
          </a:p>
        </p:txBody>
      </p:sp>
      <p:sp>
        <p:nvSpPr>
          <p:cNvPr id="33" name="TextBox 33"/>
          <p:cNvSpPr txBox="1"/>
          <p:nvPr/>
        </p:nvSpPr>
        <p:spPr>
          <a:xfrm>
            <a:off x="1101422" y="3421915"/>
            <a:ext cx="7528229" cy="33342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06"/>
              </a:lnSpc>
            </a:pPr>
            <a:r>
              <a:rPr lang="en-US" sz="1088">
                <a:solidFill>
                  <a:srgbClr val="00489A"/>
                </a:solidFill>
                <a:latin typeface="Agrandir"/>
              </a:rPr>
              <a:t>Les projets de commun lauréats bénéficient également d’un accompagnement technique par des expert.e.s ADEME à minima et selon les sujets, par l’IGN (géo-données) et/ou l’ANCT (ancrage territorial, modèle économique)</a:t>
            </a:r>
          </a:p>
        </p:txBody>
      </p:sp>
      <p:sp>
        <p:nvSpPr>
          <p:cNvPr id="34" name="TextBox 34"/>
          <p:cNvSpPr txBox="1"/>
          <p:nvPr/>
        </p:nvSpPr>
        <p:spPr>
          <a:xfrm>
            <a:off x="1101422" y="4183915"/>
            <a:ext cx="7773331" cy="51911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nSpc>
                <a:spcPts val="1306"/>
              </a:lnSpc>
            </a:pPr>
            <a:r>
              <a:rPr lang="en-US" sz="1088">
                <a:solidFill>
                  <a:srgbClr val="00489A"/>
                </a:solidFill>
                <a:latin typeface="Agrandir"/>
              </a:rPr>
              <a:t>Le Wiki propose un annuaire des acteurs de la sobriété et de la résilience des territoires et les répondant.e.s à l’appel à communs sont invités à se mettre en relation à travers le forum et les ateliers (généraliste ou thématique) organisés par l’ADEME, l’IGN et l’ANCT. </a:t>
            </a:r>
          </a:p>
        </p:txBody>
      </p:sp>
      <p:sp>
        <p:nvSpPr>
          <p:cNvPr id="35" name="TextBox 35"/>
          <p:cNvSpPr txBox="1"/>
          <p:nvPr/>
        </p:nvSpPr>
        <p:spPr>
          <a:xfrm>
            <a:off x="1032918" y="775677"/>
            <a:ext cx="7078165" cy="38100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1504"/>
              </a:lnSpc>
            </a:pPr>
            <a:r>
              <a:rPr lang="en-US" sz="1253">
                <a:solidFill>
                  <a:srgbClr val="06A490"/>
                </a:solidFill>
                <a:latin typeface="Archive"/>
              </a:rPr>
              <a:t>Tous les types d’acteurs sont éligibles (association, entreprise, territoire, laboratoire, université ...) et peuvent bénéficier  de  :</a:t>
            </a:r>
          </a:p>
        </p:txBody>
      </p:sp>
      <p:grpSp>
        <p:nvGrpSpPr>
          <p:cNvPr id="36" name="Group 36"/>
          <p:cNvGrpSpPr/>
          <p:nvPr/>
        </p:nvGrpSpPr>
        <p:grpSpPr>
          <a:xfrm rot="5400000">
            <a:off x="602241" y="793882"/>
            <a:ext cx="291282" cy="254872"/>
            <a:chOff x="0" y="0"/>
            <a:chExt cx="812800" cy="711200"/>
          </a:xfrm>
        </p:grpSpPr>
        <p:sp>
          <p:nvSpPr>
            <p:cNvPr id="37" name="Freeform 3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txBody>
            <a:bodyPr/>
            <a:lstStyle/>
            <a:p>
              <a:endParaRPr lang="fr-FR"/>
            </a:p>
          </p:txBody>
        </p:sp>
        <p:sp>
          <p:nvSpPr>
            <p:cNvPr id="38" name="TextBox 38"/>
            <p:cNvSpPr txBox="1"/>
            <p:nvPr/>
          </p:nvSpPr>
          <p:spPr>
            <a:xfrm>
              <a:off x="127000" y="320675"/>
              <a:ext cx="558800" cy="339725"/>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647"/>
                </a:lnSpc>
              </a:pPr>
              <a:endParaRPr sz="450"/>
            </a:p>
          </p:txBody>
        </p:sp>
      </p:grpSp>
      <p:sp>
        <p:nvSpPr>
          <p:cNvPr id="39" name="TextBox 39"/>
          <p:cNvSpPr txBox="1"/>
          <p:nvPr/>
        </p:nvSpPr>
        <p:spPr>
          <a:xfrm>
            <a:off x="1273514" y="104775"/>
            <a:ext cx="4611738" cy="366575"/>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lvl="0" indent="0" algn="just">
              <a:lnSpc>
                <a:spcPts val="2884"/>
              </a:lnSpc>
            </a:pPr>
            <a:r>
              <a:rPr lang="en-US" sz="2403">
                <a:solidFill>
                  <a:srgbClr val="FFFFFF"/>
                </a:solidFill>
                <a:latin typeface="Archive"/>
              </a:rPr>
              <a:t>L’appel à communs </a:t>
            </a:r>
          </a:p>
        </p:txBody>
      </p:sp>
      <p:sp>
        <p:nvSpPr>
          <p:cNvPr id="40" name="Google Shape;259;p61">
            <a:extLst>
              <a:ext uri="{FF2B5EF4-FFF2-40B4-BE49-F238E27FC236}">
                <a16:creationId xmlns:a16="http://schemas.microsoft.com/office/drawing/2014/main" id="{5607AB95-6862-0FF4-D118-BD4901133292}"/>
              </a:ext>
            </a:extLst>
          </p:cNvPr>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dirty="0">
                <a:latin typeface="Open Sans"/>
                <a:ea typeface="Open Sans"/>
                <a:cs typeface="Open Sans"/>
                <a:sym typeface="Open Sans"/>
              </a:rPr>
              <a:t>© Équipe-conseil AAC ADEME, 202</a:t>
            </a:r>
            <a:r>
              <a:rPr lang="en-GB" sz="900" dirty="0">
                <a:latin typeface="Open Sans"/>
                <a:ea typeface="Open Sans"/>
                <a:cs typeface="Open Sans"/>
                <a:sym typeface="Open Sans"/>
              </a:rPr>
              <a:t>3</a:t>
            </a:r>
            <a:r>
              <a:rPr lang="en-GB" sz="900" i="0" u="none" strike="noStrike" cap="none" dirty="0">
                <a:latin typeface="Open Sans"/>
                <a:ea typeface="Open Sans"/>
                <a:cs typeface="Open Sans"/>
                <a:sym typeface="Open Sans"/>
              </a:rPr>
              <a:t>. CC By SA 4.0</a:t>
            </a:r>
            <a:endParaRPr sz="900" i="0" u="none" strike="noStrike" cap="none" dirty="0">
              <a:latin typeface="Open Sans"/>
              <a:ea typeface="Open Sans"/>
              <a:cs typeface="Open Sans"/>
              <a:sym typeface="Open Sans"/>
            </a:endParaRPr>
          </a:p>
        </p:txBody>
      </p:sp>
      <p:cxnSp>
        <p:nvCxnSpPr>
          <p:cNvPr id="41" name="Connecteur droit 40">
            <a:extLst>
              <a:ext uri="{FF2B5EF4-FFF2-40B4-BE49-F238E27FC236}">
                <a16:creationId xmlns:a16="http://schemas.microsoft.com/office/drawing/2014/main" id="{B2B0C376-994D-240A-DAF4-2D600BC7E556}"/>
              </a:ext>
            </a:extLst>
          </p:cNvPr>
          <p:cNvCxnSpPr>
            <a:cxnSpLocks/>
          </p:cNvCxnSpPr>
          <p:nvPr/>
        </p:nvCxnSpPr>
        <p:spPr>
          <a:xfrm>
            <a:off x="369704" y="4747082"/>
            <a:ext cx="8391053"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0896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63"/>
          <p:cNvSpPr/>
          <p:nvPr/>
        </p:nvSpPr>
        <p:spPr>
          <a:xfrm>
            <a:off x="7162830" y="4777920"/>
            <a:ext cx="535680" cy="273240"/>
          </a:xfrm>
          <a:prstGeom prst="rect">
            <a:avLst/>
          </a:prstGeom>
          <a:noFill/>
          <a:ln>
            <a:noFill/>
          </a:ln>
        </p:spPr>
        <p:txBody>
          <a:bodyPr spcFirstLastPara="1" wrap="square" lIns="67500" tIns="33750" rIns="67500" bIns="33750" anchor="ctr" anchorCtr="0">
            <a:noAutofit/>
          </a:bodyPr>
          <a:lstStyle/>
          <a:p>
            <a:pPr marL="0" marR="0" lvl="0" indent="0" algn="r" rtl="0">
              <a:lnSpc>
                <a:spcPct val="100000"/>
              </a:lnSpc>
              <a:spcBef>
                <a:spcPts val="0"/>
              </a:spcBef>
              <a:spcAft>
                <a:spcPts val="0"/>
              </a:spcAft>
              <a:buNone/>
            </a:pPr>
            <a:fld id="{00000000-1234-1234-1234-123412341234}" type="slidenum">
              <a:rPr lang="en-GB" sz="900" b="0" i="0" u="none" strike="noStrike" cap="none">
                <a:solidFill>
                  <a:srgbClr val="000000"/>
                </a:solidFill>
                <a:latin typeface="Times New Roman"/>
                <a:ea typeface="Times New Roman"/>
                <a:cs typeface="Times New Roman"/>
                <a:sym typeface="Times New Roman"/>
              </a:rPr>
              <a:t>5</a:t>
            </a:fld>
            <a:endParaRPr sz="900" b="0" i="0" u="none" strike="noStrike" cap="none">
              <a:latin typeface="Arial"/>
              <a:ea typeface="Arial"/>
              <a:cs typeface="Arial"/>
              <a:sym typeface="Arial"/>
            </a:endParaRPr>
          </a:p>
        </p:txBody>
      </p:sp>
      <p:sp>
        <p:nvSpPr>
          <p:cNvPr id="274" name="Google Shape;274;p63"/>
          <p:cNvSpPr/>
          <p:nvPr/>
        </p:nvSpPr>
        <p:spPr>
          <a:xfrm>
            <a:off x="4238188" y="944325"/>
            <a:ext cx="1087020" cy="29619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8</a:t>
            </a:r>
            <a:endParaRPr sz="1500" b="0" i="0" u="none" strike="noStrike" cap="none">
              <a:latin typeface="Arial"/>
              <a:ea typeface="Arial"/>
              <a:cs typeface="Arial"/>
              <a:sym typeface="Arial"/>
            </a:endParaRPr>
          </a:p>
        </p:txBody>
      </p:sp>
      <p:sp>
        <p:nvSpPr>
          <p:cNvPr id="275" name="Google Shape;275;p63"/>
          <p:cNvSpPr/>
          <p:nvPr/>
        </p:nvSpPr>
        <p:spPr>
          <a:xfrm>
            <a:off x="2815288" y="1467586"/>
            <a:ext cx="1087020" cy="29619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3</a:t>
            </a:r>
            <a:endParaRPr sz="1500" b="0" i="0" u="none" strike="noStrike" cap="none">
              <a:latin typeface="Arial"/>
              <a:ea typeface="Arial"/>
              <a:cs typeface="Arial"/>
              <a:sym typeface="Arial"/>
            </a:endParaRPr>
          </a:p>
        </p:txBody>
      </p:sp>
      <p:sp>
        <p:nvSpPr>
          <p:cNvPr id="276" name="Google Shape;276;p63"/>
          <p:cNvSpPr/>
          <p:nvPr/>
        </p:nvSpPr>
        <p:spPr>
          <a:xfrm>
            <a:off x="2740768" y="999136"/>
            <a:ext cx="1086900" cy="2961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21</a:t>
            </a:r>
            <a:endParaRPr sz="1500" b="0" i="0" u="none" strike="noStrike" cap="none">
              <a:latin typeface="Arial"/>
              <a:ea typeface="Arial"/>
              <a:cs typeface="Arial"/>
              <a:sym typeface="Arial"/>
            </a:endParaRPr>
          </a:p>
        </p:txBody>
      </p:sp>
      <p:sp>
        <p:nvSpPr>
          <p:cNvPr id="277" name="Google Shape;277;p63"/>
          <p:cNvSpPr/>
          <p:nvPr/>
        </p:nvSpPr>
        <p:spPr>
          <a:xfrm>
            <a:off x="4294349" y="1481356"/>
            <a:ext cx="1087020" cy="29619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24</a:t>
            </a:r>
            <a:endParaRPr sz="1500" b="0" i="0" u="none" strike="noStrike" cap="none">
              <a:latin typeface="Arial"/>
              <a:ea typeface="Arial"/>
              <a:cs typeface="Arial"/>
              <a:sym typeface="Arial"/>
            </a:endParaRPr>
          </a:p>
        </p:txBody>
      </p:sp>
      <p:sp>
        <p:nvSpPr>
          <p:cNvPr id="278" name="Google Shape;278;p63"/>
          <p:cNvSpPr/>
          <p:nvPr/>
        </p:nvSpPr>
        <p:spPr>
          <a:xfrm>
            <a:off x="4302988" y="1594756"/>
            <a:ext cx="1087020" cy="29619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8</a:t>
            </a:r>
            <a:endParaRPr sz="1500" b="0" i="0" u="none" strike="noStrike" cap="none">
              <a:latin typeface="Arial"/>
              <a:ea typeface="Arial"/>
              <a:cs typeface="Arial"/>
              <a:sym typeface="Arial"/>
            </a:endParaRPr>
          </a:p>
        </p:txBody>
      </p:sp>
      <p:sp>
        <p:nvSpPr>
          <p:cNvPr id="279" name="Google Shape;279;p63"/>
          <p:cNvSpPr/>
          <p:nvPr/>
        </p:nvSpPr>
        <p:spPr>
          <a:xfrm>
            <a:off x="5865729" y="1679121"/>
            <a:ext cx="1086900" cy="2961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5</a:t>
            </a:r>
            <a:endParaRPr sz="1500" b="0" i="0" u="none" strike="noStrike" cap="none">
              <a:latin typeface="Arial"/>
              <a:ea typeface="Arial"/>
              <a:cs typeface="Arial"/>
              <a:sym typeface="Arial"/>
            </a:endParaRPr>
          </a:p>
        </p:txBody>
      </p:sp>
      <p:sp>
        <p:nvSpPr>
          <p:cNvPr id="280" name="Google Shape;280;p63"/>
          <p:cNvSpPr/>
          <p:nvPr/>
        </p:nvSpPr>
        <p:spPr>
          <a:xfrm>
            <a:off x="5775029" y="1056646"/>
            <a:ext cx="1087020" cy="29619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500" b="1" i="0" u="none" strike="noStrike" cap="none">
                <a:solidFill>
                  <a:srgbClr val="FFFFFF"/>
                </a:solidFill>
                <a:latin typeface="Arial"/>
                <a:ea typeface="Arial"/>
                <a:cs typeface="Arial"/>
                <a:sym typeface="Arial"/>
              </a:rPr>
              <a:t>13</a:t>
            </a:r>
            <a:endParaRPr sz="1500" b="0" i="0" u="none" strike="noStrike" cap="none">
              <a:latin typeface="Arial"/>
              <a:ea typeface="Arial"/>
              <a:cs typeface="Arial"/>
              <a:sym typeface="Arial"/>
            </a:endParaRPr>
          </a:p>
        </p:txBody>
      </p:sp>
      <p:sp>
        <p:nvSpPr>
          <p:cNvPr id="281" name="Google Shape;281;p63"/>
          <p:cNvSpPr/>
          <p:nvPr/>
        </p:nvSpPr>
        <p:spPr>
          <a:xfrm>
            <a:off x="1618380" y="87480"/>
            <a:ext cx="6763770" cy="473850"/>
          </a:xfrm>
          <a:prstGeom prst="rect">
            <a:avLst/>
          </a:prstGeom>
          <a:noFill/>
          <a:ln>
            <a:noFill/>
          </a:ln>
        </p:spPr>
        <p:txBody>
          <a:bodyPr spcFirstLastPara="1" wrap="square" lIns="67500" tIns="33750" rIns="67500" bIns="33750" anchor="b" anchorCtr="0">
            <a:noAutofit/>
          </a:bodyPr>
          <a:lstStyle/>
          <a:p>
            <a:pPr marL="0" marR="0" lvl="0" indent="0" algn="l" rtl="0">
              <a:lnSpc>
                <a:spcPct val="90000"/>
              </a:lnSpc>
              <a:spcBef>
                <a:spcPts val="0"/>
              </a:spcBef>
              <a:spcAft>
                <a:spcPts val="0"/>
              </a:spcAft>
              <a:buNone/>
            </a:pPr>
            <a:r>
              <a:rPr lang="en-GB" sz="2200" b="1" i="0" u="none" strike="noStrike" cap="none">
                <a:solidFill>
                  <a:srgbClr val="5770BE"/>
                </a:solidFill>
                <a:latin typeface="Open Sans"/>
                <a:ea typeface="Open Sans"/>
                <a:cs typeface="Open Sans"/>
                <a:sym typeface="Open Sans"/>
              </a:rPr>
              <a:t>L’équipe</a:t>
            </a:r>
            <a:endParaRPr sz="2200" i="0" u="none" strike="noStrike" cap="none">
              <a:latin typeface="Open Sans"/>
              <a:ea typeface="Open Sans"/>
              <a:cs typeface="Open Sans"/>
              <a:sym typeface="Open Sans"/>
            </a:endParaRPr>
          </a:p>
        </p:txBody>
      </p:sp>
      <p:pic>
        <p:nvPicPr>
          <p:cNvPr id="282" name="Google Shape;282;p63"/>
          <p:cNvPicPr preferRelativeResize="0"/>
          <p:nvPr/>
        </p:nvPicPr>
        <p:blipFill rotWithShape="1">
          <a:blip r:embed="rId3">
            <a:alphaModFix/>
          </a:blip>
          <a:srcRect/>
          <a:stretch/>
        </p:blipFill>
        <p:spPr>
          <a:xfrm>
            <a:off x="466866" y="1240531"/>
            <a:ext cx="804870" cy="804870"/>
          </a:xfrm>
          <a:prstGeom prst="rect">
            <a:avLst/>
          </a:prstGeom>
          <a:noFill/>
          <a:ln>
            <a:noFill/>
          </a:ln>
        </p:spPr>
      </p:pic>
      <p:pic>
        <p:nvPicPr>
          <p:cNvPr id="283" name="Google Shape;283;p63"/>
          <p:cNvPicPr preferRelativeResize="0"/>
          <p:nvPr/>
        </p:nvPicPr>
        <p:blipFill rotWithShape="1">
          <a:blip r:embed="rId4">
            <a:alphaModFix/>
          </a:blip>
          <a:srcRect/>
          <a:stretch/>
        </p:blipFill>
        <p:spPr>
          <a:xfrm>
            <a:off x="3925724" y="1275086"/>
            <a:ext cx="804870" cy="804870"/>
          </a:xfrm>
          <a:prstGeom prst="rect">
            <a:avLst/>
          </a:prstGeom>
          <a:noFill/>
          <a:ln>
            <a:noFill/>
          </a:ln>
        </p:spPr>
      </p:pic>
      <p:pic>
        <p:nvPicPr>
          <p:cNvPr id="284" name="Google Shape;284;p63"/>
          <p:cNvPicPr preferRelativeResize="0"/>
          <p:nvPr/>
        </p:nvPicPr>
        <p:blipFill rotWithShape="1">
          <a:blip r:embed="rId5">
            <a:alphaModFix/>
          </a:blip>
          <a:srcRect/>
          <a:stretch/>
        </p:blipFill>
        <p:spPr>
          <a:xfrm>
            <a:off x="4999779" y="1272136"/>
            <a:ext cx="804870" cy="804870"/>
          </a:xfrm>
          <a:prstGeom prst="rect">
            <a:avLst/>
          </a:prstGeom>
          <a:noFill/>
          <a:ln>
            <a:noFill/>
          </a:ln>
        </p:spPr>
      </p:pic>
      <p:pic>
        <p:nvPicPr>
          <p:cNvPr id="285" name="Google Shape;285;p63"/>
          <p:cNvPicPr preferRelativeResize="0"/>
          <p:nvPr/>
        </p:nvPicPr>
        <p:blipFill rotWithShape="1">
          <a:blip r:embed="rId6">
            <a:alphaModFix/>
          </a:blip>
          <a:srcRect/>
          <a:stretch/>
        </p:blipFill>
        <p:spPr>
          <a:xfrm>
            <a:off x="2855513" y="1275073"/>
            <a:ext cx="811620" cy="804870"/>
          </a:xfrm>
          <a:prstGeom prst="rect">
            <a:avLst/>
          </a:prstGeom>
          <a:noFill/>
          <a:ln>
            <a:noFill/>
          </a:ln>
        </p:spPr>
      </p:pic>
      <p:pic>
        <p:nvPicPr>
          <p:cNvPr id="286" name="Google Shape;286;p63"/>
          <p:cNvPicPr preferRelativeResize="0"/>
          <p:nvPr/>
        </p:nvPicPr>
        <p:blipFill rotWithShape="1">
          <a:blip r:embed="rId7">
            <a:alphaModFix/>
          </a:blip>
          <a:srcRect/>
          <a:stretch/>
        </p:blipFill>
        <p:spPr>
          <a:xfrm>
            <a:off x="7647638" y="1306136"/>
            <a:ext cx="932580" cy="932580"/>
          </a:xfrm>
          <a:prstGeom prst="rect">
            <a:avLst/>
          </a:prstGeom>
          <a:noFill/>
          <a:ln>
            <a:noFill/>
          </a:ln>
        </p:spPr>
      </p:pic>
      <p:sp>
        <p:nvSpPr>
          <p:cNvPr id="287" name="Google Shape;287;p63"/>
          <p:cNvSpPr/>
          <p:nvPr/>
        </p:nvSpPr>
        <p:spPr>
          <a:xfrm rot="-5400000" flipH="1">
            <a:off x="1328426" y="224476"/>
            <a:ext cx="111900" cy="1989000"/>
          </a:xfrm>
          <a:prstGeom prst="leftBracket">
            <a:avLst>
              <a:gd name="adj" fmla="val 8333"/>
            </a:avLst>
          </a:prstGeom>
          <a:noFill/>
          <a:ln w="28425" cap="flat" cmpd="sng">
            <a:solidFill>
              <a:srgbClr val="5770BE"/>
            </a:solidFill>
            <a:prstDash val="solid"/>
            <a:miter lim="8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63"/>
          <p:cNvSpPr/>
          <p:nvPr/>
        </p:nvSpPr>
        <p:spPr>
          <a:xfrm rot="-5400000" flipH="1">
            <a:off x="4836650" y="-932000"/>
            <a:ext cx="121800" cy="4330500"/>
          </a:xfrm>
          <a:prstGeom prst="leftBracket">
            <a:avLst>
              <a:gd name="adj" fmla="val 8333"/>
            </a:avLst>
          </a:prstGeom>
          <a:noFill/>
          <a:ln w="28425" cap="flat" cmpd="sng">
            <a:solidFill>
              <a:srgbClr val="5770BE"/>
            </a:solidFill>
            <a:prstDash val="solid"/>
            <a:miter lim="8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9" name="Google Shape;289;p63"/>
          <p:cNvSpPr/>
          <p:nvPr/>
        </p:nvSpPr>
        <p:spPr>
          <a:xfrm rot="-5400000" flipH="1">
            <a:off x="8038228" y="595626"/>
            <a:ext cx="117300" cy="1272900"/>
          </a:xfrm>
          <a:prstGeom prst="leftBracket">
            <a:avLst>
              <a:gd name="adj" fmla="val 8333"/>
            </a:avLst>
          </a:prstGeom>
          <a:noFill/>
          <a:ln w="28425" cap="flat" cmpd="sng">
            <a:solidFill>
              <a:srgbClr val="5770BE"/>
            </a:solidFill>
            <a:prstDash val="solid"/>
            <a:miter lim="8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0" name="Google Shape;290;p63"/>
          <p:cNvSpPr/>
          <p:nvPr/>
        </p:nvSpPr>
        <p:spPr>
          <a:xfrm>
            <a:off x="222123" y="907768"/>
            <a:ext cx="2374800" cy="4788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1200" i="0" u="none" strike="noStrike" cap="none">
                <a:solidFill>
                  <a:srgbClr val="000000"/>
                </a:solidFill>
                <a:latin typeface="Open Sans"/>
                <a:ea typeface="Open Sans"/>
                <a:cs typeface="Open Sans"/>
                <a:sym typeface="Open Sans"/>
              </a:rPr>
              <a:t>Equipe coordinatrice ADEME  </a:t>
            </a:r>
            <a:endParaRPr sz="1200" i="0" u="none" strike="noStrike" cap="none">
              <a:latin typeface="Open Sans"/>
              <a:ea typeface="Open Sans"/>
              <a:cs typeface="Open Sans"/>
              <a:sym typeface="Open Sans"/>
            </a:endParaRPr>
          </a:p>
        </p:txBody>
      </p:sp>
      <p:sp>
        <p:nvSpPr>
          <p:cNvPr id="291" name="Google Shape;291;p63"/>
          <p:cNvSpPr/>
          <p:nvPr/>
        </p:nvSpPr>
        <p:spPr>
          <a:xfrm>
            <a:off x="3667116" y="884681"/>
            <a:ext cx="2031900" cy="2733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1200" i="0" u="none" strike="noStrike" cap="none">
                <a:solidFill>
                  <a:srgbClr val="000000"/>
                </a:solidFill>
                <a:latin typeface="Open Sans"/>
                <a:ea typeface="Open Sans"/>
                <a:cs typeface="Open Sans"/>
                <a:sym typeface="Open Sans"/>
              </a:rPr>
              <a:t>Equipe conseil </a:t>
            </a:r>
            <a:endParaRPr sz="1200" i="0" u="none" strike="noStrike" cap="none">
              <a:latin typeface="Open Sans"/>
              <a:ea typeface="Open Sans"/>
              <a:cs typeface="Open Sans"/>
              <a:sym typeface="Open Sans"/>
            </a:endParaRPr>
          </a:p>
        </p:txBody>
      </p:sp>
      <p:sp>
        <p:nvSpPr>
          <p:cNvPr id="292" name="Google Shape;292;p63"/>
          <p:cNvSpPr/>
          <p:nvPr/>
        </p:nvSpPr>
        <p:spPr>
          <a:xfrm>
            <a:off x="7116901" y="884725"/>
            <a:ext cx="2119800" cy="2733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1200" i="0" u="none" strike="noStrike" cap="none">
                <a:solidFill>
                  <a:srgbClr val="000000"/>
                </a:solidFill>
                <a:latin typeface="Open Sans"/>
                <a:ea typeface="Open Sans"/>
                <a:cs typeface="Open Sans"/>
                <a:sym typeface="Open Sans"/>
              </a:rPr>
              <a:t>Organismes </a:t>
            </a:r>
            <a:r>
              <a:rPr lang="en-GB" sz="1200">
                <a:latin typeface="Open Sans"/>
                <a:ea typeface="Open Sans"/>
                <a:cs typeface="Open Sans"/>
                <a:sym typeface="Open Sans"/>
              </a:rPr>
              <a:t>partenaires</a:t>
            </a:r>
            <a:r>
              <a:rPr lang="en-GB" sz="1200" i="0" u="none" strike="noStrike" cap="none">
                <a:solidFill>
                  <a:srgbClr val="000000"/>
                </a:solidFill>
                <a:latin typeface="Open Sans"/>
                <a:ea typeface="Open Sans"/>
                <a:cs typeface="Open Sans"/>
                <a:sym typeface="Open Sans"/>
              </a:rPr>
              <a:t>  </a:t>
            </a:r>
            <a:endParaRPr sz="1200" i="0" u="none" strike="noStrike" cap="none">
              <a:latin typeface="Open Sans"/>
              <a:ea typeface="Open Sans"/>
              <a:cs typeface="Open Sans"/>
              <a:sym typeface="Open Sans"/>
            </a:endParaRPr>
          </a:p>
        </p:txBody>
      </p:sp>
      <p:sp>
        <p:nvSpPr>
          <p:cNvPr id="293" name="Google Shape;293;p63"/>
          <p:cNvSpPr/>
          <p:nvPr/>
        </p:nvSpPr>
        <p:spPr>
          <a:xfrm>
            <a:off x="396791" y="2194131"/>
            <a:ext cx="945000" cy="5016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i="0" u="none" strike="noStrike" cap="none">
                <a:solidFill>
                  <a:srgbClr val="000000"/>
                </a:solidFill>
                <a:latin typeface="Open Sans"/>
                <a:ea typeface="Open Sans"/>
                <a:cs typeface="Open Sans"/>
                <a:sym typeface="Open Sans"/>
              </a:rPr>
              <a:t>Gabriel Plassat</a:t>
            </a:r>
            <a:r>
              <a:rPr lang="en-GB" sz="800" i="0" u="none" strike="noStrike" cap="none">
                <a:solidFill>
                  <a:srgbClr val="000000"/>
                </a:solidFill>
                <a:latin typeface="Open Sans"/>
                <a:ea typeface="Open Sans"/>
                <a:cs typeface="Open Sans"/>
                <a:sym typeface="Open Sans"/>
              </a:rPr>
              <a:t> </a:t>
            </a:r>
            <a:endParaRPr sz="800" i="0" u="none" strike="noStrike" cap="none">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GB" sz="700" i="0" u="none" strike="noStrike" cap="none">
                <a:solidFill>
                  <a:srgbClr val="000000"/>
                </a:solidFill>
                <a:latin typeface="Open Sans"/>
                <a:ea typeface="Open Sans"/>
                <a:cs typeface="Open Sans"/>
                <a:sym typeface="Open Sans"/>
              </a:rPr>
              <a:t>Expert en </a:t>
            </a:r>
            <a:r>
              <a:rPr lang="en-GB" sz="700">
                <a:latin typeface="Open Sans"/>
                <a:ea typeface="Open Sans"/>
                <a:cs typeface="Open Sans"/>
                <a:sym typeface="Open Sans"/>
              </a:rPr>
              <a:t>c</a:t>
            </a:r>
            <a:r>
              <a:rPr lang="en-GB" sz="700" i="0" u="none" strike="noStrike" cap="none">
                <a:solidFill>
                  <a:srgbClr val="000000"/>
                </a:solidFill>
                <a:latin typeface="Open Sans"/>
                <a:ea typeface="Open Sans"/>
                <a:cs typeface="Open Sans"/>
                <a:sym typeface="Open Sans"/>
              </a:rPr>
              <a:t>ommuns et ingénieur en transports et mobilité</a:t>
            </a:r>
            <a:endParaRPr sz="700" i="0" u="none" strike="noStrike" cap="none">
              <a:latin typeface="Open Sans"/>
              <a:ea typeface="Open Sans"/>
              <a:cs typeface="Open Sans"/>
              <a:sym typeface="Open Sans"/>
            </a:endParaRPr>
          </a:p>
        </p:txBody>
      </p:sp>
      <p:sp>
        <p:nvSpPr>
          <p:cNvPr id="294" name="Google Shape;294;p63"/>
          <p:cNvSpPr/>
          <p:nvPr/>
        </p:nvSpPr>
        <p:spPr>
          <a:xfrm>
            <a:off x="2844763" y="2120800"/>
            <a:ext cx="882600" cy="7071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i="0" u="none" strike="noStrike" cap="none">
                <a:solidFill>
                  <a:srgbClr val="000000"/>
                </a:solidFill>
                <a:latin typeface="Open Sans"/>
                <a:ea typeface="Open Sans"/>
                <a:cs typeface="Open Sans"/>
                <a:sym typeface="Open Sans"/>
              </a:rPr>
              <a:t>Benjamin Jean</a:t>
            </a:r>
            <a:r>
              <a:rPr lang="en-GB" sz="800" i="0" u="none" strike="noStrike" cap="none">
                <a:solidFill>
                  <a:srgbClr val="000000"/>
                </a:solidFill>
                <a:latin typeface="Open Sans"/>
                <a:ea typeface="Open Sans"/>
                <a:cs typeface="Open Sans"/>
                <a:sym typeface="Open Sans"/>
              </a:rPr>
              <a:t> </a:t>
            </a:r>
            <a:r>
              <a:rPr lang="en-GB" sz="700" i="0" u="none" strike="noStrike" cap="none">
                <a:solidFill>
                  <a:srgbClr val="000000"/>
                </a:solidFill>
                <a:latin typeface="Open Sans"/>
                <a:ea typeface="Open Sans"/>
                <a:cs typeface="Open Sans"/>
                <a:sym typeface="Open Sans"/>
              </a:rPr>
              <a:t>Expert en propriété intellectuelle, modèles ouverts et communs numériques </a:t>
            </a:r>
            <a:endParaRPr sz="700" i="0" u="none" strike="noStrike" cap="none">
              <a:latin typeface="Open Sans"/>
              <a:ea typeface="Open Sans"/>
              <a:cs typeface="Open Sans"/>
              <a:sym typeface="Open Sans"/>
            </a:endParaRPr>
          </a:p>
        </p:txBody>
      </p:sp>
      <p:sp>
        <p:nvSpPr>
          <p:cNvPr id="295" name="Google Shape;295;p63"/>
          <p:cNvSpPr/>
          <p:nvPr/>
        </p:nvSpPr>
        <p:spPr>
          <a:xfrm>
            <a:off x="3822549" y="2120806"/>
            <a:ext cx="1022400" cy="7071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i="0" u="none" strike="noStrike" cap="none">
                <a:solidFill>
                  <a:srgbClr val="000000"/>
                </a:solidFill>
                <a:latin typeface="Open Sans"/>
                <a:ea typeface="Open Sans"/>
                <a:cs typeface="Open Sans"/>
                <a:sym typeface="Open Sans"/>
              </a:rPr>
              <a:t>Simon Sarazin </a:t>
            </a:r>
            <a:endParaRPr sz="800" b="1" i="0" u="none" strike="noStrike" cap="none">
              <a:latin typeface="Open Sans"/>
              <a:ea typeface="Open Sans"/>
              <a:cs typeface="Open Sans"/>
              <a:sym typeface="Open Sans"/>
            </a:endParaRPr>
          </a:p>
          <a:p>
            <a:pPr marL="0" marR="0" lvl="0" indent="0" algn="ctr" rtl="0">
              <a:lnSpc>
                <a:spcPct val="100000"/>
              </a:lnSpc>
              <a:spcBef>
                <a:spcPts val="0"/>
              </a:spcBef>
              <a:spcAft>
                <a:spcPts val="0"/>
              </a:spcAft>
              <a:buNone/>
            </a:pPr>
            <a:r>
              <a:rPr lang="en-GB" sz="700" i="0" u="none" strike="noStrike" cap="none">
                <a:solidFill>
                  <a:srgbClr val="000000"/>
                </a:solidFill>
                <a:latin typeface="Open Sans"/>
                <a:ea typeface="Open Sans"/>
                <a:cs typeface="Open Sans"/>
                <a:sym typeface="Open Sans"/>
              </a:rPr>
              <a:t>Expert en développement de communs et outils numériques collaboratifs </a:t>
            </a:r>
            <a:endParaRPr sz="700" i="0" u="none" strike="noStrike" cap="none">
              <a:latin typeface="Open Sans"/>
              <a:ea typeface="Open Sans"/>
              <a:cs typeface="Open Sans"/>
              <a:sym typeface="Open Sans"/>
            </a:endParaRPr>
          </a:p>
        </p:txBody>
      </p:sp>
      <p:sp>
        <p:nvSpPr>
          <p:cNvPr id="296" name="Google Shape;296;p63"/>
          <p:cNvSpPr/>
          <p:nvPr/>
        </p:nvSpPr>
        <p:spPr>
          <a:xfrm>
            <a:off x="4940091" y="2108618"/>
            <a:ext cx="1022400" cy="6042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i="0" u="none" strike="noStrike" cap="none">
                <a:solidFill>
                  <a:srgbClr val="000000"/>
                </a:solidFill>
                <a:latin typeface="Open Sans"/>
                <a:ea typeface="Open Sans"/>
                <a:cs typeface="Open Sans"/>
                <a:sym typeface="Open Sans"/>
              </a:rPr>
              <a:t>Jaime Arredondo</a:t>
            </a:r>
            <a:r>
              <a:rPr lang="en-GB" sz="800" i="0" u="none" strike="noStrike" cap="none">
                <a:solidFill>
                  <a:srgbClr val="000000"/>
                </a:solidFill>
                <a:latin typeface="Open Sans"/>
                <a:ea typeface="Open Sans"/>
                <a:cs typeface="Open Sans"/>
                <a:sym typeface="Open Sans"/>
              </a:rPr>
              <a:t>  </a:t>
            </a:r>
            <a:r>
              <a:rPr lang="en-GB" sz="700" i="0" u="none" strike="noStrike" cap="none">
                <a:solidFill>
                  <a:srgbClr val="000000"/>
                </a:solidFill>
                <a:latin typeface="Open Sans"/>
                <a:ea typeface="Open Sans"/>
                <a:cs typeface="Open Sans"/>
                <a:sym typeface="Open Sans"/>
              </a:rPr>
              <a:t>Expert en création d’entreprises open-source et communautés </a:t>
            </a:r>
            <a:endParaRPr sz="700" i="0" u="none" strike="noStrike" cap="none">
              <a:latin typeface="Open Sans"/>
              <a:ea typeface="Open Sans"/>
              <a:cs typeface="Open Sans"/>
              <a:sym typeface="Open Sans"/>
            </a:endParaRPr>
          </a:p>
        </p:txBody>
      </p:sp>
      <p:pic>
        <p:nvPicPr>
          <p:cNvPr id="297" name="Google Shape;297;p63"/>
          <p:cNvPicPr preferRelativeResize="0"/>
          <p:nvPr/>
        </p:nvPicPr>
        <p:blipFill rotWithShape="1">
          <a:blip r:embed="rId8">
            <a:alphaModFix/>
          </a:blip>
          <a:srcRect/>
          <a:stretch/>
        </p:blipFill>
        <p:spPr>
          <a:xfrm>
            <a:off x="1470350" y="1250550"/>
            <a:ext cx="804850" cy="811583"/>
          </a:xfrm>
          <a:prstGeom prst="rect">
            <a:avLst/>
          </a:prstGeom>
          <a:noFill/>
          <a:ln>
            <a:noFill/>
          </a:ln>
        </p:spPr>
      </p:pic>
      <p:sp>
        <p:nvSpPr>
          <p:cNvPr id="298" name="Google Shape;298;p63"/>
          <p:cNvSpPr/>
          <p:nvPr/>
        </p:nvSpPr>
        <p:spPr>
          <a:xfrm>
            <a:off x="1400849" y="2194125"/>
            <a:ext cx="1022400" cy="5016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i="0" u="none" strike="noStrike" cap="none">
                <a:solidFill>
                  <a:srgbClr val="000000"/>
                </a:solidFill>
                <a:latin typeface="Open Sans"/>
                <a:ea typeface="Open Sans"/>
                <a:cs typeface="Open Sans"/>
                <a:sym typeface="Open Sans"/>
              </a:rPr>
              <a:t>Héloïse Calvier</a:t>
            </a:r>
            <a:endParaRPr sz="800" b="1" i="0" u="none" strike="noStrike" cap="none">
              <a:latin typeface="Open Sans"/>
              <a:ea typeface="Open Sans"/>
              <a:cs typeface="Open Sans"/>
              <a:sym typeface="Open Sans"/>
            </a:endParaRPr>
          </a:p>
          <a:p>
            <a:pPr marL="0" marR="0" lvl="0" indent="0" algn="ctr" rtl="0">
              <a:lnSpc>
                <a:spcPct val="100000"/>
              </a:lnSpc>
              <a:spcBef>
                <a:spcPts val="0"/>
              </a:spcBef>
              <a:spcAft>
                <a:spcPts val="0"/>
              </a:spcAft>
              <a:buNone/>
            </a:pPr>
            <a:r>
              <a:rPr lang="en-GB" sz="700">
                <a:latin typeface="Open Sans"/>
                <a:ea typeface="Open Sans"/>
                <a:cs typeface="Open Sans"/>
                <a:sym typeface="Open Sans"/>
              </a:rPr>
              <a:t>Chargée d’accompagnement à l’innovation </a:t>
            </a:r>
            <a:endParaRPr sz="700" i="0" u="none" strike="noStrike" cap="none">
              <a:latin typeface="Open Sans"/>
              <a:ea typeface="Open Sans"/>
              <a:cs typeface="Open Sans"/>
              <a:sym typeface="Open Sans"/>
            </a:endParaRPr>
          </a:p>
        </p:txBody>
      </p:sp>
      <p:sp>
        <p:nvSpPr>
          <p:cNvPr id="299" name="Google Shape;299;p63"/>
          <p:cNvSpPr txBox="1"/>
          <p:nvPr/>
        </p:nvSpPr>
        <p:spPr>
          <a:xfrm>
            <a:off x="555850" y="3093950"/>
            <a:ext cx="5248800" cy="1532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800" i="0" u="none" strike="noStrike" cap="none">
                <a:latin typeface="Open Sans"/>
                <a:ea typeface="Open Sans"/>
                <a:cs typeface="Open Sans"/>
                <a:sym typeface="Open Sans"/>
              </a:rPr>
              <a:t>Pour aider et conseiller les personnes et structures qui souhaitent répondre à l’Appel à communs, l’ADEME s’appuie sur une équipe-conseil spécialisée sur les sujets des communs.</a:t>
            </a:r>
            <a:endParaRPr sz="800" i="0" u="none" strike="noStrike" cap="none">
              <a:latin typeface="Open Sans"/>
              <a:ea typeface="Open Sans"/>
              <a:cs typeface="Open Sans"/>
              <a:sym typeface="Open Sans"/>
            </a:endParaRPr>
          </a:p>
          <a:p>
            <a:pPr marL="0" marR="0" lvl="0" indent="0" algn="l" rtl="0">
              <a:spcBef>
                <a:spcPts val="0"/>
              </a:spcBef>
              <a:spcAft>
                <a:spcPts val="0"/>
              </a:spcAft>
              <a:buNone/>
            </a:pPr>
            <a:endParaRPr sz="800">
              <a:latin typeface="Open Sans"/>
              <a:ea typeface="Open Sans"/>
              <a:cs typeface="Open Sans"/>
              <a:sym typeface="Open Sans"/>
            </a:endParaRPr>
          </a:p>
          <a:p>
            <a:pPr marL="0" marR="0" lvl="0" indent="0" algn="l" rtl="0">
              <a:spcBef>
                <a:spcPts val="0"/>
              </a:spcBef>
              <a:spcAft>
                <a:spcPts val="0"/>
              </a:spcAft>
              <a:buNone/>
            </a:pPr>
            <a:r>
              <a:rPr lang="en-GB" sz="800">
                <a:latin typeface="Open Sans"/>
                <a:ea typeface="Open Sans"/>
                <a:cs typeface="Open Sans"/>
                <a:sym typeface="Open Sans"/>
              </a:rPr>
              <a:t>Au-delà de l’accompagnement au quotidien de la démarche (sensibilisation, outillage, etc.), l</a:t>
            </a:r>
            <a:r>
              <a:rPr lang="en-GB" sz="800" i="0" u="none" strike="noStrike" cap="none">
                <a:latin typeface="Open Sans"/>
                <a:ea typeface="Open Sans"/>
                <a:cs typeface="Open Sans"/>
                <a:sym typeface="Open Sans"/>
              </a:rPr>
              <a:t>’équipe-conseil intervient aux côtés des porteurs de projets dans l’initiation, le développement et la construction d’une communauté autour de leur projet de commun. </a:t>
            </a:r>
            <a:endParaRPr sz="800" i="0" u="none" strike="noStrike" cap="none">
              <a:latin typeface="Open Sans"/>
              <a:ea typeface="Open Sans"/>
              <a:cs typeface="Open Sans"/>
              <a:sym typeface="Open Sans"/>
            </a:endParaRPr>
          </a:p>
          <a:p>
            <a:pPr marL="0" marR="0" lvl="0" indent="0" algn="l" rtl="0">
              <a:spcBef>
                <a:spcPts val="0"/>
              </a:spcBef>
              <a:spcAft>
                <a:spcPts val="0"/>
              </a:spcAft>
              <a:buNone/>
            </a:pPr>
            <a:endParaRPr sz="800" i="0" u="none" strike="noStrike" cap="none">
              <a:latin typeface="Open Sans"/>
              <a:ea typeface="Open Sans"/>
              <a:cs typeface="Open Sans"/>
              <a:sym typeface="Open Sans"/>
            </a:endParaRPr>
          </a:p>
          <a:p>
            <a:pPr marL="0" marR="0" lvl="0" indent="0" algn="l" rtl="0">
              <a:spcBef>
                <a:spcPts val="0"/>
              </a:spcBef>
              <a:spcAft>
                <a:spcPts val="0"/>
              </a:spcAft>
              <a:buNone/>
            </a:pPr>
            <a:endParaRPr sz="800" i="0" u="none" strike="noStrike" cap="none">
              <a:latin typeface="Open Sans"/>
              <a:ea typeface="Open Sans"/>
              <a:cs typeface="Open Sans"/>
              <a:sym typeface="Open Sans"/>
            </a:endParaRPr>
          </a:p>
          <a:p>
            <a:pPr marL="0" marR="0" lvl="0" indent="0" algn="l" rtl="0">
              <a:spcBef>
                <a:spcPts val="0"/>
              </a:spcBef>
              <a:spcAft>
                <a:spcPts val="0"/>
              </a:spcAft>
              <a:buNone/>
            </a:pPr>
            <a:endParaRPr sz="800" i="0" u="none" strike="noStrike" cap="none">
              <a:latin typeface="Open Sans"/>
              <a:ea typeface="Open Sans"/>
              <a:cs typeface="Open Sans"/>
              <a:sym typeface="Open Sans"/>
            </a:endParaRPr>
          </a:p>
        </p:txBody>
      </p:sp>
      <p:sp>
        <p:nvSpPr>
          <p:cNvPr id="300" name="Google Shape;300;p63"/>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pic>
        <p:nvPicPr>
          <p:cNvPr id="301" name="Google Shape;301;p63"/>
          <p:cNvPicPr preferRelativeResize="0"/>
          <p:nvPr/>
        </p:nvPicPr>
        <p:blipFill>
          <a:blip r:embed="rId9">
            <a:alphaModFix/>
          </a:blip>
          <a:stretch>
            <a:fillRect/>
          </a:stretch>
        </p:blipFill>
        <p:spPr>
          <a:xfrm>
            <a:off x="7792522" y="2386829"/>
            <a:ext cx="642840" cy="707124"/>
          </a:xfrm>
          <a:prstGeom prst="rect">
            <a:avLst/>
          </a:prstGeom>
          <a:noFill/>
          <a:ln>
            <a:noFill/>
          </a:ln>
        </p:spPr>
      </p:pic>
      <p:pic>
        <p:nvPicPr>
          <p:cNvPr id="302" name="Google Shape;302;p63"/>
          <p:cNvPicPr preferRelativeResize="0"/>
          <p:nvPr/>
        </p:nvPicPr>
        <p:blipFill>
          <a:blip r:embed="rId10">
            <a:alphaModFix/>
          </a:blip>
          <a:stretch>
            <a:fillRect/>
          </a:stretch>
        </p:blipFill>
        <p:spPr>
          <a:xfrm>
            <a:off x="6080913" y="1269200"/>
            <a:ext cx="804850" cy="804850"/>
          </a:xfrm>
          <a:prstGeom prst="rect">
            <a:avLst/>
          </a:prstGeom>
          <a:noFill/>
          <a:ln>
            <a:noFill/>
          </a:ln>
        </p:spPr>
      </p:pic>
      <p:sp>
        <p:nvSpPr>
          <p:cNvPr id="303" name="Google Shape;303;p63"/>
          <p:cNvSpPr/>
          <p:nvPr/>
        </p:nvSpPr>
        <p:spPr>
          <a:xfrm>
            <a:off x="5972138" y="2122575"/>
            <a:ext cx="1022400" cy="621600"/>
          </a:xfrm>
          <a:prstGeom prst="rect">
            <a:avLst/>
          </a:prstGeom>
          <a:noFill/>
          <a:ln>
            <a:noFill/>
          </a:ln>
        </p:spPr>
        <p:txBody>
          <a:bodyPr spcFirstLastPara="1" wrap="square" lIns="67500" tIns="33750" rIns="67500" bIns="33750" anchor="t" anchorCtr="0">
            <a:noAutofit/>
          </a:bodyPr>
          <a:lstStyle/>
          <a:p>
            <a:pPr marL="0" marR="0" lvl="0" indent="0" algn="ctr" rtl="0">
              <a:lnSpc>
                <a:spcPct val="100000"/>
              </a:lnSpc>
              <a:spcBef>
                <a:spcPts val="0"/>
              </a:spcBef>
              <a:spcAft>
                <a:spcPts val="0"/>
              </a:spcAft>
              <a:buNone/>
            </a:pPr>
            <a:r>
              <a:rPr lang="en-GB" sz="800" b="1">
                <a:latin typeface="Open Sans"/>
                <a:ea typeface="Open Sans"/>
                <a:cs typeface="Open Sans"/>
                <a:sym typeface="Open Sans"/>
              </a:rPr>
              <a:t>Vincent Bachelet</a:t>
            </a:r>
            <a:br>
              <a:rPr lang="en-GB" sz="800" b="1">
                <a:latin typeface="Open Sans"/>
                <a:ea typeface="Open Sans"/>
                <a:cs typeface="Open Sans"/>
                <a:sym typeface="Open Sans"/>
              </a:rPr>
            </a:br>
            <a:r>
              <a:rPr lang="en-GB" sz="700">
                <a:latin typeface="Open Sans"/>
                <a:ea typeface="Open Sans"/>
                <a:cs typeface="Open Sans"/>
                <a:sym typeface="Open Sans"/>
              </a:rPr>
              <a:t>Juriste IP/IT</a:t>
            </a:r>
            <a:br>
              <a:rPr lang="en-GB" sz="700">
                <a:latin typeface="Open Sans"/>
                <a:ea typeface="Open Sans"/>
                <a:cs typeface="Open Sans"/>
                <a:sym typeface="Open Sans"/>
              </a:rPr>
            </a:br>
            <a:r>
              <a:rPr lang="en-GB" sz="700">
                <a:latin typeface="Open Sans"/>
                <a:ea typeface="Open Sans"/>
                <a:cs typeface="Open Sans"/>
                <a:sym typeface="Open Sans"/>
              </a:rPr>
              <a:t>Doctorant en droit appliqué aux communs numériques</a:t>
            </a:r>
            <a:endParaRPr sz="600" i="0" u="none" strike="noStrike" cap="none">
              <a:latin typeface="Open Sans"/>
              <a:ea typeface="Open Sans"/>
              <a:cs typeface="Open Sans"/>
              <a:sym typeface="Open Sans"/>
            </a:endParaRPr>
          </a:p>
        </p:txBody>
      </p:sp>
      <p:cxnSp>
        <p:nvCxnSpPr>
          <p:cNvPr id="3" name="Connecteur droit 2">
            <a:extLst>
              <a:ext uri="{FF2B5EF4-FFF2-40B4-BE49-F238E27FC236}">
                <a16:creationId xmlns:a16="http://schemas.microsoft.com/office/drawing/2014/main" id="{53B60EF2-43CB-24A3-7FB4-B1661D70D334}"/>
              </a:ext>
            </a:extLst>
          </p:cNvPr>
          <p:cNvCxnSpPr>
            <a:cxnSpLocks/>
          </p:cNvCxnSpPr>
          <p:nvPr/>
        </p:nvCxnSpPr>
        <p:spPr>
          <a:xfrm>
            <a:off x="369704" y="4747082"/>
            <a:ext cx="8391053"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4"/>
          <p:cNvSpPr/>
          <p:nvPr/>
        </p:nvSpPr>
        <p:spPr>
          <a:xfrm>
            <a:off x="414025" y="1083075"/>
            <a:ext cx="6166200" cy="2994300"/>
          </a:xfrm>
          <a:prstGeom prst="rect">
            <a:avLst/>
          </a:prstGeom>
          <a:noFill/>
          <a:ln>
            <a:noFill/>
          </a:ln>
        </p:spPr>
        <p:txBody>
          <a:bodyPr spcFirstLastPara="1" wrap="square" lIns="67500" tIns="33750" rIns="67500" bIns="33750" anchor="t" anchorCtr="0">
            <a:noAutofit/>
          </a:bodyPr>
          <a:lstStyle/>
          <a:p>
            <a:pPr marL="457200" marR="0" lvl="0" indent="-412750" algn="l" rtl="0">
              <a:lnSpc>
                <a:spcPct val="100000"/>
              </a:lnSpc>
              <a:spcBef>
                <a:spcPts val="0"/>
              </a:spcBef>
              <a:spcAft>
                <a:spcPts val="0"/>
              </a:spcAft>
              <a:buClr>
                <a:schemeClr val="dk1"/>
              </a:buClr>
              <a:buSzPts val="2900"/>
              <a:buFont typeface="Open Sans"/>
              <a:buAutoNum type="arabicPeriod"/>
            </a:pPr>
            <a:r>
              <a:rPr lang="en-GB" sz="2900" b="1">
                <a:solidFill>
                  <a:schemeClr val="dk1"/>
                </a:solidFill>
                <a:latin typeface="Open Sans"/>
                <a:ea typeface="Open Sans"/>
                <a:cs typeface="Open Sans"/>
                <a:sym typeface="Open Sans"/>
              </a:rPr>
              <a:t>Communauté </a:t>
            </a:r>
            <a:endParaRPr sz="2900" b="1">
              <a:solidFill>
                <a:schemeClr val="dk1"/>
              </a:solidFill>
              <a:latin typeface="Open Sans"/>
              <a:ea typeface="Open Sans"/>
              <a:cs typeface="Open Sans"/>
              <a:sym typeface="Open Sans"/>
            </a:endParaRPr>
          </a:p>
          <a:p>
            <a:pPr marL="457200" marR="0" lvl="0" indent="-412750" algn="l" rtl="0">
              <a:lnSpc>
                <a:spcPct val="100000"/>
              </a:lnSpc>
              <a:spcBef>
                <a:spcPts val="0"/>
              </a:spcBef>
              <a:spcAft>
                <a:spcPts val="0"/>
              </a:spcAft>
              <a:buClr>
                <a:schemeClr val="dk1"/>
              </a:buClr>
              <a:buSzPts val="2900"/>
              <a:buFont typeface="Open Sans"/>
              <a:buAutoNum type="arabicPeriod"/>
            </a:pPr>
            <a:r>
              <a:rPr lang="en-GB" sz="2900" b="1">
                <a:solidFill>
                  <a:schemeClr val="dk1"/>
                </a:solidFill>
                <a:latin typeface="Open Sans"/>
                <a:ea typeface="Open Sans"/>
                <a:cs typeface="Open Sans"/>
                <a:sym typeface="Open Sans"/>
              </a:rPr>
              <a:t>Juridique</a:t>
            </a:r>
            <a:endParaRPr sz="2900" b="1">
              <a:solidFill>
                <a:schemeClr val="dk1"/>
              </a:solidFill>
              <a:latin typeface="Open Sans"/>
              <a:ea typeface="Open Sans"/>
              <a:cs typeface="Open Sans"/>
              <a:sym typeface="Open Sans"/>
            </a:endParaRPr>
          </a:p>
          <a:p>
            <a:pPr marL="457200" marR="0" lvl="0" indent="-412750" algn="l" rtl="0">
              <a:lnSpc>
                <a:spcPct val="100000"/>
              </a:lnSpc>
              <a:spcBef>
                <a:spcPts val="0"/>
              </a:spcBef>
              <a:spcAft>
                <a:spcPts val="0"/>
              </a:spcAft>
              <a:buClr>
                <a:schemeClr val="dk1"/>
              </a:buClr>
              <a:buSzPts val="2900"/>
              <a:buFont typeface="Open Sans"/>
              <a:buAutoNum type="arabicPeriod"/>
            </a:pPr>
            <a:r>
              <a:rPr lang="en-GB" sz="2900" b="1">
                <a:solidFill>
                  <a:schemeClr val="dk1"/>
                </a:solidFill>
                <a:latin typeface="Open Sans"/>
                <a:ea typeface="Open Sans"/>
                <a:cs typeface="Open Sans"/>
                <a:sym typeface="Open Sans"/>
              </a:rPr>
              <a:t>Gouvernance</a:t>
            </a:r>
            <a:endParaRPr sz="2900" b="1">
              <a:solidFill>
                <a:schemeClr val="dk1"/>
              </a:solidFill>
              <a:latin typeface="Open Sans"/>
              <a:ea typeface="Open Sans"/>
              <a:cs typeface="Open Sans"/>
              <a:sym typeface="Open Sans"/>
            </a:endParaRPr>
          </a:p>
          <a:p>
            <a:pPr marL="457200" marR="0" lvl="0" indent="-412750" algn="l" rtl="0">
              <a:lnSpc>
                <a:spcPct val="100000"/>
              </a:lnSpc>
              <a:spcBef>
                <a:spcPts val="0"/>
              </a:spcBef>
              <a:spcAft>
                <a:spcPts val="0"/>
              </a:spcAft>
              <a:buClr>
                <a:schemeClr val="dk1"/>
              </a:buClr>
              <a:buSzPts val="2900"/>
              <a:buFont typeface="Open Sans"/>
              <a:buAutoNum type="arabicPeriod"/>
            </a:pPr>
            <a:r>
              <a:rPr lang="en-GB" sz="2900" b="1">
                <a:solidFill>
                  <a:schemeClr val="dk1"/>
                </a:solidFill>
                <a:latin typeface="Open Sans"/>
                <a:ea typeface="Open Sans"/>
                <a:cs typeface="Open Sans"/>
                <a:sym typeface="Open Sans"/>
              </a:rPr>
              <a:t>Économique</a:t>
            </a:r>
            <a:endParaRPr sz="2900" b="1">
              <a:solidFill>
                <a:schemeClr val="dk1"/>
              </a:solidFill>
              <a:latin typeface="Open Sans"/>
              <a:ea typeface="Open Sans"/>
              <a:cs typeface="Open Sans"/>
              <a:sym typeface="Open Sans"/>
            </a:endParaRPr>
          </a:p>
          <a:p>
            <a:pPr marL="457200" marR="0" lvl="0" indent="-412750" algn="l" rtl="0">
              <a:lnSpc>
                <a:spcPct val="100000"/>
              </a:lnSpc>
              <a:spcBef>
                <a:spcPts val="0"/>
              </a:spcBef>
              <a:spcAft>
                <a:spcPts val="0"/>
              </a:spcAft>
              <a:buClr>
                <a:schemeClr val="dk1"/>
              </a:buClr>
              <a:buSzPts val="2900"/>
              <a:buFont typeface="Open Sans"/>
              <a:buAutoNum type="arabicPeriod"/>
            </a:pPr>
            <a:r>
              <a:rPr lang="en-GB" sz="2900" b="1">
                <a:solidFill>
                  <a:schemeClr val="dk1"/>
                </a:solidFill>
                <a:latin typeface="Open Sans"/>
                <a:ea typeface="Open Sans"/>
                <a:cs typeface="Open Sans"/>
                <a:sym typeface="Open Sans"/>
              </a:rPr>
              <a:t>Coopération</a:t>
            </a:r>
            <a:endParaRPr sz="2900" b="1">
              <a:solidFill>
                <a:schemeClr val="dk1"/>
              </a:solidFill>
              <a:latin typeface="Open Sans"/>
              <a:ea typeface="Open Sans"/>
              <a:cs typeface="Open Sans"/>
              <a:sym typeface="Open Sans"/>
            </a:endParaRPr>
          </a:p>
        </p:txBody>
      </p:sp>
      <p:sp>
        <p:nvSpPr>
          <p:cNvPr id="309" name="Google Shape;309;p64"/>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10" name="Google Shape;310;p64"/>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5"/>
          <p:cNvSpPr/>
          <p:nvPr/>
        </p:nvSpPr>
        <p:spPr>
          <a:xfrm>
            <a:off x="1049250" y="1083075"/>
            <a:ext cx="7500300" cy="33399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b="1">
                <a:solidFill>
                  <a:schemeClr val="dk1"/>
                </a:solidFill>
                <a:latin typeface="Open Sans"/>
                <a:ea typeface="Open Sans"/>
                <a:cs typeface="Open Sans"/>
                <a:sym typeface="Open Sans"/>
              </a:rPr>
              <a:t>1 / Communauté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Expérience des porteurs / Existence de communauté ou plan de développement et animation de la communauté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a:solidFill>
                  <a:schemeClr val="dk1"/>
                </a:solidFill>
                <a:latin typeface="Open Sans"/>
                <a:ea typeface="Open Sans"/>
                <a:cs typeface="Open Sans"/>
                <a:sym typeface="Open Sans"/>
              </a:rPr>
              <a:t>Signaux que la communauté à les conditions et un plan pour se développer : </a:t>
            </a:r>
            <a:r>
              <a:rPr lang="en-GB" sz="1200" b="1" i="1">
                <a:solidFill>
                  <a:schemeClr val="dk1"/>
                </a:solidFill>
                <a:latin typeface="Open Sans"/>
                <a:ea typeface="Open Sans"/>
                <a:cs typeface="Open Sans"/>
                <a:sym typeface="Open Sans"/>
              </a:rPr>
              <a:t> </a:t>
            </a:r>
            <a:endParaRPr sz="1200" b="1"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i="1">
                <a:solidFill>
                  <a:schemeClr val="dk1"/>
                </a:solidFill>
                <a:latin typeface="Open Sans"/>
                <a:ea typeface="Open Sans"/>
                <a:cs typeface="Open Sans"/>
                <a:sym typeface="Open Sans"/>
              </a:rPr>
              <a:t>“Logiciel libre déjà avancé, </a:t>
            </a:r>
            <a:endParaRPr sz="1200" i="1">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i="1">
                <a:solidFill>
                  <a:schemeClr val="dk1"/>
                </a:solidFill>
                <a:latin typeface="Open Sans"/>
                <a:ea typeface="Open Sans"/>
                <a:cs typeface="Open Sans"/>
                <a:sym typeface="Open Sans"/>
              </a:rPr>
              <a:t>Utilisé (16000 installations), et ayant une communauté de contributeurs active</a:t>
            </a:r>
            <a:r>
              <a:rPr lang="en-GB" sz="1200" i="1">
                <a:solidFill>
                  <a:schemeClr val="dk1"/>
                </a:solidFill>
                <a:latin typeface="Open Sans"/>
                <a:ea typeface="Open Sans"/>
                <a:cs typeface="Open Sans"/>
                <a:sym typeface="Open Sans"/>
              </a:rPr>
              <a:t> notamment au niveau international (l'enjeu est d'ailleurs de développer la communauté francophone). </a:t>
            </a:r>
            <a:endParaRPr sz="1200" i="1">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b="1" i="1">
                <a:solidFill>
                  <a:schemeClr val="dk1"/>
                </a:solidFill>
                <a:latin typeface="Open Sans"/>
                <a:ea typeface="Open Sans"/>
                <a:cs typeface="Open Sans"/>
                <a:sym typeface="Open Sans"/>
              </a:rPr>
              <a:t>Le logiciel est lui-même basé sur un logiciel libre très utilisé</a:t>
            </a:r>
            <a:r>
              <a:rPr lang="en-GB" sz="1200" i="1">
                <a:solidFill>
                  <a:schemeClr val="dk1"/>
                </a:solidFill>
                <a:latin typeface="Open Sans"/>
                <a:ea typeface="Open Sans"/>
                <a:cs typeface="Open Sans"/>
                <a:sym typeface="Open Sans"/>
              </a:rPr>
              <a:t> et devenu une référence [XYZ], ce qui laisse peu de doute sur la capacité de ce nouveau module de devenir lui-même une référence.”</a:t>
            </a:r>
            <a:endParaRPr sz="1200" i="1">
              <a:solidFill>
                <a:schemeClr val="dk1"/>
              </a:solidFill>
              <a:latin typeface="Open Sans"/>
              <a:ea typeface="Open Sans"/>
              <a:cs typeface="Open Sans"/>
              <a:sym typeface="Open Sans"/>
            </a:endParaRPr>
          </a:p>
          <a:p>
            <a:pPr marL="0" lvl="0" indent="0" algn="l" rtl="0">
              <a:spcBef>
                <a:spcPts val="0"/>
              </a:spcBef>
              <a:spcAft>
                <a:spcPts val="0"/>
              </a:spcAft>
              <a:buNone/>
            </a:pPr>
            <a:endParaRPr sz="1200" b="1" i="1">
              <a:solidFill>
                <a:schemeClr val="dk1"/>
              </a:solidFill>
              <a:latin typeface="Open Sans"/>
              <a:ea typeface="Open Sans"/>
              <a:cs typeface="Open Sans"/>
              <a:sym typeface="Open Sans"/>
            </a:endParaRPr>
          </a:p>
          <a:p>
            <a:pPr marL="0" lvl="0" indent="0" algn="l" rtl="0">
              <a:spcBef>
                <a:spcPts val="0"/>
              </a:spcBef>
              <a:spcAft>
                <a:spcPts val="0"/>
              </a:spcAft>
              <a:buNone/>
            </a:pPr>
            <a:endParaRPr sz="1200" b="1" i="1">
              <a:solidFill>
                <a:schemeClr val="dk1"/>
              </a:solidFill>
              <a:latin typeface="Open Sans"/>
              <a:ea typeface="Open Sans"/>
              <a:cs typeface="Open Sans"/>
              <a:sym typeface="Open Sans"/>
            </a:endParaRPr>
          </a:p>
          <a:p>
            <a:pPr marL="0" lvl="0" indent="0" algn="l" rtl="0">
              <a:spcBef>
                <a:spcPts val="0"/>
              </a:spcBef>
              <a:spcAft>
                <a:spcPts val="0"/>
              </a:spcAft>
              <a:buNone/>
            </a:pPr>
            <a:r>
              <a:rPr lang="en-GB" sz="1200" i="1">
                <a:solidFill>
                  <a:schemeClr val="dk1"/>
                </a:solidFill>
                <a:latin typeface="Open Sans"/>
                <a:ea typeface="Open Sans"/>
                <a:cs typeface="Open Sans"/>
                <a:sym typeface="Open Sans"/>
              </a:rPr>
              <a:t>“</a:t>
            </a:r>
            <a:r>
              <a:rPr lang="en-GB" sz="1200" b="1" i="1">
                <a:solidFill>
                  <a:schemeClr val="dk1"/>
                </a:solidFill>
                <a:latin typeface="Open Sans"/>
                <a:ea typeface="Open Sans"/>
                <a:cs typeface="Open Sans"/>
                <a:sym typeface="Open Sans"/>
              </a:rPr>
              <a:t>La feuille de route pour impliquer d'autres communautés à des e´tapes claires qui englobent le développement de la ressource</a:t>
            </a:r>
            <a:r>
              <a:rPr lang="en-GB" sz="1200" i="1">
                <a:solidFill>
                  <a:schemeClr val="dk1"/>
                </a:solidFill>
                <a:latin typeface="Open Sans"/>
                <a:ea typeface="Open Sans"/>
                <a:cs typeface="Open Sans"/>
                <a:sym typeface="Open Sans"/>
              </a:rPr>
              <a:t>, l’animation de la communauté et l’implication de collectivités pilotes et assos cyclistes.”</a:t>
            </a:r>
            <a:endParaRPr sz="1200" i="1">
              <a:solidFill>
                <a:schemeClr val="dk1"/>
              </a:solidFill>
              <a:latin typeface="Open Sans"/>
              <a:ea typeface="Open Sans"/>
              <a:cs typeface="Open Sans"/>
              <a:sym typeface="Open Sans"/>
            </a:endParaRPr>
          </a:p>
        </p:txBody>
      </p:sp>
      <p:sp>
        <p:nvSpPr>
          <p:cNvPr id="316" name="Google Shape;316;p65"/>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17" name="Google Shape;317;p65"/>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pic>
        <p:nvPicPr>
          <p:cNvPr id="318" name="Google Shape;318;p65"/>
          <p:cNvPicPr preferRelativeResize="0"/>
          <p:nvPr/>
        </p:nvPicPr>
        <p:blipFill rotWithShape="1">
          <a:blip r:embed="rId3">
            <a:alphaModFix/>
          </a:blip>
          <a:srcRect b="14008"/>
          <a:stretch/>
        </p:blipFill>
        <p:spPr>
          <a:xfrm>
            <a:off x="392150" y="1200475"/>
            <a:ext cx="591500" cy="508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6"/>
          <p:cNvSpPr/>
          <p:nvPr/>
        </p:nvSpPr>
        <p:spPr>
          <a:xfrm>
            <a:off x="1159300" y="930675"/>
            <a:ext cx="7202700" cy="37578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b="1">
                <a:solidFill>
                  <a:schemeClr val="dk1"/>
                </a:solidFill>
                <a:latin typeface="Open Sans"/>
                <a:ea typeface="Open Sans"/>
                <a:cs typeface="Open Sans"/>
                <a:sym typeface="Open Sans"/>
              </a:rPr>
              <a:t>2/  Juridique</a:t>
            </a:r>
            <a:endParaRPr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Structure juridique qui porte, licences utilisées</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i="1">
                <a:solidFill>
                  <a:schemeClr val="dk1"/>
                </a:solidFill>
                <a:latin typeface="Open Sans"/>
                <a:ea typeface="Open Sans"/>
                <a:cs typeface="Open Sans"/>
                <a:sym typeface="Open Sans"/>
              </a:rPr>
              <a:t>Une licence et une structure juridique </a:t>
            </a:r>
            <a:r>
              <a:rPr lang="en-GB" sz="1200" b="1">
                <a:solidFill>
                  <a:schemeClr val="dk1"/>
                </a:solidFill>
                <a:latin typeface="Open Sans"/>
                <a:ea typeface="Open Sans"/>
                <a:cs typeface="Open Sans"/>
                <a:sym typeface="Open Sans"/>
              </a:rPr>
              <a:t>permettant une large diffusion et réappropriation des contenus par tous (domaine public). </a:t>
            </a:r>
            <a:r>
              <a:rPr lang="en-GB" sz="1200" b="1" i="1">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Licence : Projet développé sous des licences bien adaptées (CC BY-SA)</a:t>
            </a:r>
            <a:endParaRPr sz="1200">
              <a:solidFill>
                <a:schemeClr val="dk1"/>
              </a:solidFill>
              <a:latin typeface="Open Sans"/>
              <a:ea typeface="Open Sans"/>
              <a:cs typeface="Open Sans"/>
              <a:sym typeface="Open Sans"/>
            </a:endParaRPr>
          </a:p>
          <a:p>
            <a:pPr marL="457200" marR="0" lvl="0" indent="-304800" algn="l" rtl="0">
              <a:lnSpc>
                <a:spcPct val="100000"/>
              </a:lnSpc>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Structure juridique : le portage par une structure coopérative rassure sur la capacité de ce projet à la déployer sereinement : </a:t>
            </a:r>
            <a:br>
              <a:rPr lang="en-GB" sz="1200" i="1">
                <a:solidFill>
                  <a:schemeClr val="dk1"/>
                </a:solidFill>
                <a:latin typeface="Open Sans"/>
                <a:ea typeface="Open Sans"/>
                <a:cs typeface="Open Sans"/>
                <a:sym typeface="Open Sans"/>
              </a:rPr>
            </a:br>
            <a:endParaRPr sz="1200"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i="1">
                <a:solidFill>
                  <a:schemeClr val="dk1"/>
                </a:solidFill>
                <a:latin typeface="Open Sans"/>
                <a:ea typeface="Open Sans"/>
                <a:cs typeface="Open Sans"/>
                <a:sym typeface="Open Sans"/>
              </a:rPr>
              <a:t>[PROJET] est porté par la coopérative [XYZ] qui a inscrit la création de communs au coeur de ses valeurs.. Depuis sa création en 2016, [XYZ] publie toutes ses productions en licence Creative Commons BY-SA et s'attache à les rendre réutilisables pour le plus grand nombre. ”</a:t>
            </a:r>
            <a:endParaRPr sz="1200"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a:solidFill>
                  <a:schemeClr val="dk1"/>
                </a:solidFill>
                <a:latin typeface="Open Sans"/>
                <a:ea typeface="Open Sans"/>
                <a:cs typeface="Open Sans"/>
                <a:sym typeface="Open Sans"/>
              </a:rPr>
              <a:t>Usage des licences précisé avec détail en fonction de leur usage (logiciel, données) :</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a:t>
            </a:r>
            <a:r>
              <a:rPr lang="en-GB" sz="1200" i="1">
                <a:solidFill>
                  <a:schemeClr val="dk1"/>
                </a:solidFill>
                <a:latin typeface="Open Sans"/>
                <a:ea typeface="Open Sans"/>
                <a:cs typeface="Open Sans"/>
                <a:sym typeface="Open Sans"/>
              </a:rPr>
              <a:t>Logiciel open-source sous licence Apache 2.0, données possiblement sous licence Odbl / CC-By-SA”</a:t>
            </a:r>
            <a:endParaRPr sz="1200" i="1">
              <a:solidFill>
                <a:schemeClr val="dk1"/>
              </a:solidFill>
              <a:latin typeface="Open Sans"/>
              <a:ea typeface="Open Sans"/>
              <a:cs typeface="Open Sans"/>
              <a:sym typeface="Open Sans"/>
            </a:endParaRPr>
          </a:p>
        </p:txBody>
      </p:sp>
      <p:sp>
        <p:nvSpPr>
          <p:cNvPr id="324" name="Google Shape;324;p66"/>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25" name="Google Shape;325;p66"/>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pic>
        <p:nvPicPr>
          <p:cNvPr id="326" name="Google Shape;326;p66"/>
          <p:cNvPicPr preferRelativeResize="0"/>
          <p:nvPr/>
        </p:nvPicPr>
        <p:blipFill rotWithShape="1">
          <a:blip r:embed="rId3">
            <a:alphaModFix/>
          </a:blip>
          <a:srcRect b="17403"/>
          <a:stretch/>
        </p:blipFill>
        <p:spPr>
          <a:xfrm>
            <a:off x="516737" y="930675"/>
            <a:ext cx="483063" cy="39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7"/>
          <p:cNvSpPr/>
          <p:nvPr/>
        </p:nvSpPr>
        <p:spPr>
          <a:xfrm>
            <a:off x="990550" y="1083075"/>
            <a:ext cx="7697100" cy="32904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b="1">
                <a:solidFill>
                  <a:schemeClr val="dk1"/>
                </a:solidFill>
                <a:latin typeface="Open Sans"/>
                <a:ea typeface="Open Sans"/>
                <a:cs typeface="Open Sans"/>
                <a:sym typeface="Open Sans"/>
              </a:rPr>
              <a:t>3/ Gouvernance</a:t>
            </a:r>
            <a:endParaRPr sz="12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Animation de la gouvernance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a:solidFill>
                  <a:schemeClr val="dk1"/>
                </a:solidFill>
                <a:latin typeface="Open Sans"/>
                <a:ea typeface="Open Sans"/>
                <a:cs typeface="Open Sans"/>
                <a:sym typeface="Open Sans"/>
              </a:rPr>
              <a:t>Une gouvernance qui tient la route :</a:t>
            </a:r>
            <a:endParaRPr sz="1200" b="1"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i="1">
                <a:solidFill>
                  <a:schemeClr val="dk1"/>
                </a:solidFill>
                <a:latin typeface="Open Sans"/>
                <a:ea typeface="Open Sans"/>
                <a:cs typeface="Open Sans"/>
                <a:sym typeface="Open Sans"/>
              </a:rPr>
              <a:t>“Une Gouvernance partagée qui sera mise en place avec des pratiques de transparence et un partage de la valeur via du budget contributif. Déjà une communauté autour du commun avec divers contributeurs. “</a:t>
            </a:r>
            <a:endParaRPr sz="1200" i="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b="1">
                <a:solidFill>
                  <a:schemeClr val="dk1"/>
                </a:solidFill>
                <a:latin typeface="Open Sans"/>
                <a:ea typeface="Open Sans"/>
                <a:cs typeface="Open Sans"/>
                <a:sym typeface="Open Sans"/>
              </a:rPr>
              <a:t>Portage par une structure juridique associative:</a:t>
            </a:r>
            <a:endParaRPr sz="12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a:r>
            <a:r>
              <a:rPr lang="en-GB" sz="1200" i="1">
                <a:solidFill>
                  <a:schemeClr val="dk1"/>
                </a:solidFill>
                <a:latin typeface="Open Sans"/>
                <a:ea typeface="Open Sans"/>
                <a:cs typeface="Open Sans"/>
                <a:sym typeface="Open Sans"/>
              </a:rPr>
              <a:t>Communauté des parties prenantes associée à son développement dans le cadre d’une gouvernance partagée (Open roadmap + budget contributif), mobilisation d’acteurs locaux, de développeurs confirmés et d’experts métiers.”</a:t>
            </a:r>
            <a:endParaRPr sz="1200" i="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200">
              <a:solidFill>
                <a:schemeClr val="dk1"/>
              </a:solidFill>
              <a:latin typeface="Open Sans"/>
              <a:ea typeface="Open Sans"/>
              <a:cs typeface="Open Sans"/>
              <a:sym typeface="Open Sans"/>
            </a:endParaRPr>
          </a:p>
        </p:txBody>
      </p:sp>
      <p:sp>
        <p:nvSpPr>
          <p:cNvPr id="332" name="Google Shape;332;p67"/>
          <p:cNvSpPr txBox="1"/>
          <p:nvPr/>
        </p:nvSpPr>
        <p:spPr>
          <a:xfrm>
            <a:off x="333479" y="4813425"/>
            <a:ext cx="32799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GB" sz="900" i="0" u="none" strike="noStrike" cap="none">
                <a:latin typeface="Open Sans"/>
                <a:ea typeface="Open Sans"/>
                <a:cs typeface="Open Sans"/>
                <a:sym typeface="Open Sans"/>
              </a:rPr>
              <a:t>© Équipe-conseil AAC ADEME, 202</a:t>
            </a:r>
            <a:r>
              <a:rPr lang="en-GB" sz="900">
                <a:latin typeface="Open Sans"/>
                <a:ea typeface="Open Sans"/>
                <a:cs typeface="Open Sans"/>
                <a:sym typeface="Open Sans"/>
              </a:rPr>
              <a:t>3</a:t>
            </a:r>
            <a:r>
              <a:rPr lang="en-GB" sz="900" i="0" u="none" strike="noStrike" cap="none">
                <a:latin typeface="Open Sans"/>
                <a:ea typeface="Open Sans"/>
                <a:cs typeface="Open Sans"/>
                <a:sym typeface="Open Sans"/>
              </a:rPr>
              <a:t>. CC By SA 4.0</a:t>
            </a:r>
            <a:endParaRPr sz="900" i="0" u="none" strike="noStrike" cap="none">
              <a:latin typeface="Open Sans"/>
              <a:ea typeface="Open Sans"/>
              <a:cs typeface="Open Sans"/>
              <a:sym typeface="Open Sans"/>
            </a:endParaRPr>
          </a:p>
        </p:txBody>
      </p:sp>
      <p:sp>
        <p:nvSpPr>
          <p:cNvPr id="333" name="Google Shape;333;p67"/>
          <p:cNvSpPr/>
          <p:nvPr/>
        </p:nvSpPr>
        <p:spPr>
          <a:xfrm>
            <a:off x="1926450" y="154975"/>
            <a:ext cx="5997900" cy="399000"/>
          </a:xfrm>
          <a:prstGeom prst="rect">
            <a:avLst/>
          </a:prstGeom>
          <a:noFill/>
          <a:ln>
            <a:noFill/>
          </a:ln>
        </p:spPr>
        <p:txBody>
          <a:bodyPr spcFirstLastPara="1" wrap="square" lIns="67500" tIns="33750" rIns="67500" bIns="33750" anchor="t" anchorCtr="0">
            <a:noAutofit/>
          </a:bodyPr>
          <a:lstStyle/>
          <a:p>
            <a:pPr marL="0" marR="0" lvl="0" indent="0" algn="l" rtl="0">
              <a:lnSpc>
                <a:spcPct val="100000"/>
              </a:lnSpc>
              <a:spcBef>
                <a:spcPts val="0"/>
              </a:spcBef>
              <a:spcAft>
                <a:spcPts val="0"/>
              </a:spcAft>
              <a:buNone/>
            </a:pPr>
            <a:r>
              <a:rPr lang="en-GB" sz="2200" b="1">
                <a:solidFill>
                  <a:srgbClr val="5770BE"/>
                </a:solidFill>
                <a:latin typeface="Open Sans"/>
                <a:ea typeface="Open Sans"/>
                <a:cs typeface="Open Sans"/>
                <a:sym typeface="Open Sans"/>
              </a:rPr>
              <a:t>5 Critères pour faire un commun solide</a:t>
            </a:r>
            <a:endParaRPr sz="2200" i="0" u="none" strike="noStrike" cap="none">
              <a:latin typeface="Open Sans"/>
              <a:ea typeface="Open Sans"/>
              <a:cs typeface="Open Sans"/>
              <a:sym typeface="Open Sans"/>
            </a:endParaRPr>
          </a:p>
        </p:txBody>
      </p:sp>
      <p:pic>
        <p:nvPicPr>
          <p:cNvPr id="334" name="Google Shape;334;p67"/>
          <p:cNvPicPr preferRelativeResize="0"/>
          <p:nvPr/>
        </p:nvPicPr>
        <p:blipFill rotWithShape="1">
          <a:blip r:embed="rId3">
            <a:alphaModFix/>
          </a:blip>
          <a:srcRect b="17259"/>
          <a:stretch/>
        </p:blipFill>
        <p:spPr>
          <a:xfrm>
            <a:off x="333475" y="977075"/>
            <a:ext cx="663651" cy="5490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TotalTime>
  <Words>1919</Words>
  <Application>Microsoft Office PowerPoint</Application>
  <PresentationFormat>Affichage à l'écran (16:9)</PresentationFormat>
  <Paragraphs>179</Paragraphs>
  <Slides>16</Slides>
  <Notes>13</Notes>
  <HiddenSlides>0</HiddenSlides>
  <MMClips>0</MMClips>
  <ScaleCrop>false</ScaleCrop>
  <HeadingPairs>
    <vt:vector size="6" baseType="variant">
      <vt:variant>
        <vt:lpstr>Polices utilisées</vt:lpstr>
      </vt:variant>
      <vt:variant>
        <vt:i4>8</vt:i4>
      </vt:variant>
      <vt:variant>
        <vt:lpstr>Thème</vt:lpstr>
      </vt:variant>
      <vt:variant>
        <vt:i4>5</vt:i4>
      </vt:variant>
      <vt:variant>
        <vt:lpstr>Titres des diapositives</vt:lpstr>
      </vt:variant>
      <vt:variant>
        <vt:i4>16</vt:i4>
      </vt:variant>
    </vt:vector>
  </HeadingPairs>
  <TitlesOfParts>
    <vt:vector size="29" baseType="lpstr">
      <vt:lpstr>Times New Roman</vt:lpstr>
      <vt:lpstr>Montserrat</vt:lpstr>
      <vt:lpstr>Arial</vt:lpstr>
      <vt:lpstr>Calibri</vt:lpstr>
      <vt:lpstr>Agrandir</vt:lpstr>
      <vt:lpstr>Open Sans</vt:lpstr>
      <vt:lpstr>Agrandir Bold</vt:lpstr>
      <vt:lpstr>Archive</vt:lpstr>
      <vt:lpstr>Simple Light</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CALVIER Héloïse</cp:lastModifiedBy>
  <cp:revision>4</cp:revision>
  <dcterms:modified xsi:type="dcterms:W3CDTF">2023-10-12T12:00:33Z</dcterms:modified>
</cp:coreProperties>
</file>