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75" r:id="rId3"/>
    <p:sldId id="257" r:id="rId4"/>
    <p:sldId id="261" r:id="rId5"/>
    <p:sldId id="270" r:id="rId6"/>
    <p:sldId id="282" r:id="rId7"/>
    <p:sldId id="276" r:id="rId8"/>
    <p:sldId id="273" r:id="rId9"/>
    <p:sldId id="278" r:id="rId10"/>
    <p:sldId id="281" r:id="rId11"/>
    <p:sldId id="280" r:id="rId12"/>
    <p:sldId id="279" r:id="rId13"/>
    <p:sldId id="262" r:id="rId14"/>
  </p:sldIdLst>
  <p:sldSz cx="18288000" cy="10287000"/>
  <p:notesSz cx="6858000" cy="9144000"/>
  <p:embeddedFontLst>
    <p:embeddedFont>
      <p:font typeface="Agrandir" panose="020B0604020202020204" charset="0"/>
      <p:regular r:id="rId16"/>
    </p:embeddedFont>
    <p:embeddedFont>
      <p:font typeface="Agrandir Bold" panose="020B0604020202020204" charset="0"/>
      <p:regular r:id="rId17"/>
    </p:embeddedFont>
    <p:embeddedFont>
      <p:font typeface="Archive" panose="020B0604020202020204" charset="0"/>
      <p:regular r:id="rId18"/>
    </p:embeddedFont>
    <p:embeddedFont>
      <p:font typeface="Open Sauce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8D766A-C840-DE07-A3B1-4D439AADC6A0}" name="Héloïse CALVIER" initials="HC" userId="S::Heloise.CALVIER@ademe.fr::74d17d2a-2a03-4953-9476-17fa027e8b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AAD"/>
    <a:srgbClr val="EC7422"/>
    <a:srgbClr val="5B9BD5"/>
    <a:srgbClr val="FF5757"/>
    <a:srgbClr val="0BCF76"/>
    <a:srgbClr val="E6433E"/>
    <a:srgbClr val="ED7D31"/>
    <a:srgbClr val="EC6F5A"/>
    <a:srgbClr val="D66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613C6-7943-5528-4D31-53FCBF16D433}" v="2" dt="2024-05-21T13:38:30.98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ademecloud-my.sharepoint.com/personal/heloise_calvier_ademe_fr/Documents/AAC%202023/Expertises%20JUIN/expertise_AAC2023_V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irect-ademebox.ademe.fr/perso/calvierh/Documents/AAC/REX/REX.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irect-ademebox.ademe.fr/perso/calvierh/Documents/AAC/REX/REX.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'[expertise_AAC2023_V0.xlsx]Représentations Graphiques'!$C$70</c:f>
              <c:strCache>
                <c:ptCount val="1"/>
                <c:pt idx="0">
                  <c:v>Candidats</c:v>
                </c:pt>
              </c:strCache>
            </c:strRef>
          </c:tx>
          <c:spPr>
            <a:solidFill>
              <a:schemeClr val="accent1"/>
            </a:solidFill>
            <a:ln>
              <a:noFill/>
            </a:ln>
            <a:effectLst/>
          </c:spPr>
          <c:invertIfNegative val="0"/>
          <c:cat>
            <c:strRef>
              <c:f>'[expertise_AAC2023_V0.xlsx]Représentations Graphiques'!$B$71:$B$72</c:f>
              <c:strCache>
                <c:ptCount val="2"/>
                <c:pt idx="0">
                  <c:v>AAC 2021</c:v>
                </c:pt>
                <c:pt idx="1">
                  <c:v>AAC 2023 </c:v>
                </c:pt>
              </c:strCache>
            </c:strRef>
          </c:cat>
          <c:val>
            <c:numRef>
              <c:f>'[expertise_AAC2023_V0.xlsx]Représentations Graphiques'!$C$71:$C$72</c:f>
              <c:numCache>
                <c:formatCode>General</c:formatCode>
                <c:ptCount val="2"/>
                <c:pt idx="0">
                  <c:v>80</c:v>
                </c:pt>
                <c:pt idx="1">
                  <c:v>108</c:v>
                </c:pt>
              </c:numCache>
            </c:numRef>
          </c:val>
          <c:extLst>
            <c:ext xmlns:c16="http://schemas.microsoft.com/office/drawing/2014/chart" uri="{C3380CC4-5D6E-409C-BE32-E72D297353CC}">
              <c16:uniqueId val="{00000000-9C94-453D-971C-BB1E05662945}"/>
            </c:ext>
          </c:extLst>
        </c:ser>
        <c:ser>
          <c:idx val="1"/>
          <c:order val="1"/>
          <c:tx>
            <c:strRef>
              <c:f>'[expertise_AAC2023_V0.xlsx]Représentations Graphiques'!$D$70</c:f>
              <c:strCache>
                <c:ptCount val="1"/>
                <c:pt idx="0">
                  <c:v>Sélectionnés</c:v>
                </c:pt>
              </c:strCache>
            </c:strRef>
          </c:tx>
          <c:spPr>
            <a:solidFill>
              <a:schemeClr val="accent2"/>
            </a:solidFill>
            <a:ln>
              <a:noFill/>
            </a:ln>
            <a:effectLst/>
          </c:spPr>
          <c:invertIfNegative val="0"/>
          <c:dPt>
            <c:idx val="0"/>
            <c:invertIfNegative val="0"/>
            <c:bubble3D val="0"/>
            <c:spPr>
              <a:solidFill>
                <a:srgbClr val="FF5757"/>
              </a:solidFill>
              <a:ln>
                <a:noFill/>
              </a:ln>
              <a:effectLst/>
            </c:spPr>
            <c:extLst>
              <c:ext xmlns:c16="http://schemas.microsoft.com/office/drawing/2014/chart" uri="{C3380CC4-5D6E-409C-BE32-E72D297353CC}">
                <c16:uniqueId val="{00000002-9C94-453D-971C-BB1E05662945}"/>
              </c:ext>
            </c:extLst>
          </c:dPt>
          <c:dPt>
            <c:idx val="1"/>
            <c:invertIfNegative val="0"/>
            <c:bubble3D val="0"/>
            <c:spPr>
              <a:solidFill>
                <a:srgbClr val="FF5757"/>
              </a:solidFill>
              <a:ln>
                <a:noFill/>
              </a:ln>
              <a:effectLst/>
            </c:spPr>
            <c:extLst>
              <c:ext xmlns:c16="http://schemas.microsoft.com/office/drawing/2014/chart" uri="{C3380CC4-5D6E-409C-BE32-E72D297353CC}">
                <c16:uniqueId val="{00000003-9C94-453D-971C-BB1E05662945}"/>
              </c:ext>
            </c:extLst>
          </c:dPt>
          <c:cat>
            <c:strRef>
              <c:f>'[expertise_AAC2023_V0.xlsx]Représentations Graphiques'!$B$71:$B$72</c:f>
              <c:strCache>
                <c:ptCount val="2"/>
                <c:pt idx="0">
                  <c:v>AAC 2021</c:v>
                </c:pt>
                <c:pt idx="1">
                  <c:v>AAC 2023 </c:v>
                </c:pt>
              </c:strCache>
            </c:strRef>
          </c:cat>
          <c:val>
            <c:numRef>
              <c:f>'[expertise_AAC2023_V0.xlsx]Représentations Graphiques'!$D$71:$D$72</c:f>
              <c:numCache>
                <c:formatCode>General</c:formatCode>
                <c:ptCount val="2"/>
                <c:pt idx="0">
                  <c:v>20</c:v>
                </c:pt>
                <c:pt idx="1">
                  <c:v>28</c:v>
                </c:pt>
              </c:numCache>
            </c:numRef>
          </c:val>
          <c:extLst>
            <c:ext xmlns:c16="http://schemas.microsoft.com/office/drawing/2014/chart" uri="{C3380CC4-5D6E-409C-BE32-E72D297353CC}">
              <c16:uniqueId val="{00000001-9C94-453D-971C-BB1E05662945}"/>
            </c:ext>
          </c:extLst>
        </c:ser>
        <c:dLbls>
          <c:showLegendKey val="0"/>
          <c:showVal val="0"/>
          <c:showCatName val="0"/>
          <c:showSerName val="0"/>
          <c:showPercent val="0"/>
          <c:showBubbleSize val="0"/>
        </c:dLbls>
        <c:gapWidth val="219"/>
        <c:overlap val="-27"/>
        <c:axId val="1625998656"/>
        <c:axId val="1375724063"/>
      </c:barChart>
      <c:catAx>
        <c:axId val="162599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crossAx val="1375724063"/>
        <c:crosses val="autoZero"/>
        <c:auto val="1"/>
        <c:lblAlgn val="ctr"/>
        <c:lblOffset val="100"/>
        <c:noMultiLvlLbl val="0"/>
      </c:catAx>
      <c:valAx>
        <c:axId val="1375724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25998656"/>
        <c:crosses val="autoZero"/>
        <c:crossBetween val="between"/>
      </c:valAx>
      <c:spPr>
        <a:noFill/>
        <a:ln>
          <a:noFill/>
        </a:ln>
        <a:effectLst/>
      </c:spPr>
    </c:plotArea>
    <c:legend>
      <c:legendPos val="b"/>
      <c:layout>
        <c:manualLayout>
          <c:xMode val="edge"/>
          <c:yMode val="edge"/>
          <c:x val="0.23462944403612801"/>
          <c:y val="0.93789459349855064"/>
          <c:w val="0.4314614458010973"/>
          <c:h val="6.210540650144930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61517109001033"/>
          <c:y val="5.8582902649054275E-2"/>
          <c:w val="0.42676965781997933"/>
          <c:h val="0.74253091055359455"/>
        </c:manualLayout>
      </c:layout>
      <c:doughnutChart>
        <c:varyColors val="1"/>
        <c:ser>
          <c:idx val="0"/>
          <c:order val="0"/>
          <c:spPr>
            <a:solidFill>
              <a:srgbClr val="009999"/>
            </a:solidFill>
          </c:spPr>
          <c:dPt>
            <c:idx val="0"/>
            <c:bubble3D val="0"/>
            <c:spPr>
              <a:solidFill>
                <a:srgbClr val="009999"/>
              </a:solidFill>
              <a:ln w="19050">
                <a:solidFill>
                  <a:schemeClr val="lt1"/>
                </a:solidFill>
              </a:ln>
              <a:effectLst/>
            </c:spPr>
            <c:extLst>
              <c:ext xmlns:c16="http://schemas.microsoft.com/office/drawing/2014/chart" uri="{C3380CC4-5D6E-409C-BE32-E72D297353CC}">
                <c16:uniqueId val="{00000001-9B39-45C1-9E53-57D829D73BB0}"/>
              </c:ext>
            </c:extLst>
          </c:dPt>
          <c:dPt>
            <c:idx val="1"/>
            <c:bubble3D val="0"/>
            <c:spPr>
              <a:solidFill>
                <a:srgbClr val="CC3399"/>
              </a:solidFill>
              <a:ln w="19050">
                <a:solidFill>
                  <a:schemeClr val="lt1"/>
                </a:solidFill>
              </a:ln>
              <a:effectLst/>
            </c:spPr>
            <c:extLst>
              <c:ext xmlns:c16="http://schemas.microsoft.com/office/drawing/2014/chart" uri="{C3380CC4-5D6E-409C-BE32-E72D297353CC}">
                <c16:uniqueId val="{00000003-9B39-45C1-9E53-57D829D73BB0}"/>
              </c:ext>
            </c:extLst>
          </c:dPt>
          <c:cat>
            <c:strRef>
              <c:f>'Retour Externe'!$A$7:$A$8</c:f>
              <c:strCache>
                <c:ptCount val="2"/>
                <c:pt idx="0">
                  <c:v>Oui </c:v>
                </c:pt>
                <c:pt idx="1">
                  <c:v>Non </c:v>
                </c:pt>
              </c:strCache>
            </c:strRef>
          </c:cat>
          <c:val>
            <c:numRef>
              <c:f>'Retour Externe'!$B$7:$B$8</c:f>
              <c:numCache>
                <c:formatCode>General</c:formatCode>
                <c:ptCount val="2"/>
                <c:pt idx="0">
                  <c:v>27</c:v>
                </c:pt>
                <c:pt idx="1">
                  <c:v>0</c:v>
                </c:pt>
              </c:numCache>
            </c:numRef>
          </c:val>
          <c:extLst>
            <c:ext xmlns:c16="http://schemas.microsoft.com/office/drawing/2014/chart" uri="{C3380CC4-5D6E-409C-BE32-E72D297353CC}">
              <c16:uniqueId val="{00000004-9B39-45C1-9E53-57D829D73BB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lumMod val="75000"/>
                </a:schemeClr>
              </a:solidFill>
              <a:latin typeface="Agrandir" panose="020B060402020202020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rgbClr val="009999"/>
              </a:solidFill>
              <a:round/>
            </a:ln>
            <a:effectLst/>
          </c:spPr>
          <c:marker>
            <c:symbol val="circle"/>
            <c:size val="5"/>
            <c:spPr>
              <a:solidFill>
                <a:schemeClr val="accent1"/>
              </a:solidFill>
              <a:ln w="9525">
                <a:solidFill>
                  <a:srgbClr val="009999"/>
                </a:solidFill>
              </a:ln>
              <a:effectLst/>
            </c:spPr>
          </c:marker>
          <c:cat>
            <c:strRef>
              <c:f>'Retour Externe'!$A$30:$A$33</c:f>
              <c:strCache>
                <c:ptCount val="4"/>
                <c:pt idx="0">
                  <c:v>Plutôt, rencontres intéressantes </c:v>
                </c:pt>
                <c:pt idx="1">
                  <c:v>Oui, accès à de nouvelles ressources </c:v>
                </c:pt>
                <c:pt idx="2">
                  <c:v>Oui, nouvelles collaborations</c:v>
                </c:pt>
                <c:pt idx="3">
                  <c:v>Non</c:v>
                </c:pt>
              </c:strCache>
            </c:strRef>
          </c:cat>
          <c:val>
            <c:numRef>
              <c:f>'Retour Externe'!$B$30:$B$33</c:f>
              <c:numCache>
                <c:formatCode>General</c:formatCode>
                <c:ptCount val="4"/>
                <c:pt idx="0">
                  <c:v>13</c:v>
                </c:pt>
                <c:pt idx="1">
                  <c:v>6</c:v>
                </c:pt>
                <c:pt idx="2">
                  <c:v>5</c:v>
                </c:pt>
                <c:pt idx="3">
                  <c:v>2</c:v>
                </c:pt>
              </c:numCache>
            </c:numRef>
          </c:val>
          <c:extLst>
            <c:ext xmlns:c16="http://schemas.microsoft.com/office/drawing/2014/chart" uri="{C3380CC4-5D6E-409C-BE32-E72D297353CC}">
              <c16:uniqueId val="{00000000-08C1-4170-9647-D9CC1ACC8258}"/>
            </c:ext>
          </c:extLst>
        </c:ser>
        <c:dLbls>
          <c:showLegendKey val="0"/>
          <c:showVal val="0"/>
          <c:showCatName val="0"/>
          <c:showSerName val="0"/>
          <c:showPercent val="0"/>
          <c:showBubbleSize val="0"/>
        </c:dLbls>
        <c:axId val="579479160"/>
        <c:axId val="579478176"/>
      </c:radarChart>
      <c:catAx>
        <c:axId val="57947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75000"/>
                  </a:schemeClr>
                </a:solidFill>
                <a:latin typeface="Agrandir" panose="020B0604020202020204" charset="0"/>
                <a:ea typeface="+mn-ea"/>
                <a:cs typeface="+mn-cs"/>
              </a:defRPr>
            </a:pPr>
            <a:endParaRPr lang="fr-FR"/>
          </a:p>
        </c:txPr>
        <c:crossAx val="579478176"/>
        <c:crosses val="autoZero"/>
        <c:auto val="1"/>
        <c:lblAlgn val="ctr"/>
        <c:lblOffset val="100"/>
        <c:noMultiLvlLbl val="0"/>
      </c:catAx>
      <c:valAx>
        <c:axId val="57947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9479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DB262-0253-4AC0-A2A0-A9C63DFB2E25}" type="datetimeFigureOut">
              <a:rPr lang="fr-FR" smtClean="0"/>
              <a:t>27/05/2024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B3694-4C2C-4864-903E-C824FA83C2B7}" type="slidenum">
              <a:rPr lang="fr-FR" smtClean="0"/>
              <a:t>‹N°›</a:t>
            </a:fld>
            <a:endParaRPr lang="fr-FR"/>
          </a:p>
        </p:txBody>
      </p:sp>
    </p:spTree>
    <p:extLst>
      <p:ext uri="{BB962C8B-B14F-4D97-AF65-F5344CB8AC3E}">
        <p14:creationId xmlns:p14="http://schemas.microsoft.com/office/powerpoint/2010/main" val="268471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1</a:t>
            </a:fld>
            <a:endParaRPr lang="fr-FR"/>
          </a:p>
        </p:txBody>
      </p:sp>
    </p:spTree>
    <p:extLst>
      <p:ext uri="{BB962C8B-B14F-4D97-AF65-F5344CB8AC3E}">
        <p14:creationId xmlns:p14="http://schemas.microsoft.com/office/powerpoint/2010/main" val="148594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11</a:t>
            </a:fld>
            <a:endParaRPr lang="fr-FR"/>
          </a:p>
        </p:txBody>
      </p:sp>
    </p:spTree>
    <p:extLst>
      <p:ext uri="{BB962C8B-B14F-4D97-AF65-F5344CB8AC3E}">
        <p14:creationId xmlns:p14="http://schemas.microsoft.com/office/powerpoint/2010/main" val="366338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12</a:t>
            </a:fld>
            <a:endParaRPr lang="fr-FR"/>
          </a:p>
        </p:txBody>
      </p:sp>
    </p:spTree>
    <p:extLst>
      <p:ext uri="{BB962C8B-B14F-4D97-AF65-F5344CB8AC3E}">
        <p14:creationId xmlns:p14="http://schemas.microsoft.com/office/powerpoint/2010/main" val="1626465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13</a:t>
            </a:fld>
            <a:endParaRPr lang="fr-FR"/>
          </a:p>
        </p:txBody>
      </p:sp>
    </p:spTree>
    <p:extLst>
      <p:ext uri="{BB962C8B-B14F-4D97-AF65-F5344CB8AC3E}">
        <p14:creationId xmlns:p14="http://schemas.microsoft.com/office/powerpoint/2010/main" val="419697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2</a:t>
            </a:fld>
            <a:endParaRPr lang="fr-FR"/>
          </a:p>
        </p:txBody>
      </p:sp>
    </p:spTree>
    <p:extLst>
      <p:ext uri="{BB962C8B-B14F-4D97-AF65-F5344CB8AC3E}">
        <p14:creationId xmlns:p14="http://schemas.microsoft.com/office/powerpoint/2010/main" val="384303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4</a:t>
            </a:fld>
            <a:endParaRPr lang="fr-FR"/>
          </a:p>
        </p:txBody>
      </p:sp>
    </p:spTree>
    <p:extLst>
      <p:ext uri="{BB962C8B-B14F-4D97-AF65-F5344CB8AC3E}">
        <p14:creationId xmlns:p14="http://schemas.microsoft.com/office/powerpoint/2010/main" val="291609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5</a:t>
            </a:fld>
            <a:endParaRPr lang="fr-FR"/>
          </a:p>
        </p:txBody>
      </p:sp>
    </p:spTree>
    <p:extLst>
      <p:ext uri="{BB962C8B-B14F-4D97-AF65-F5344CB8AC3E}">
        <p14:creationId xmlns:p14="http://schemas.microsoft.com/office/powerpoint/2010/main" val="249315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Processus en cours – méthode sur l’innovation sociale à produire </a:t>
            </a: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6</a:t>
            </a:fld>
            <a:endParaRPr lang="fr-FR"/>
          </a:p>
        </p:txBody>
      </p:sp>
    </p:spTree>
    <p:extLst>
      <p:ext uri="{BB962C8B-B14F-4D97-AF65-F5344CB8AC3E}">
        <p14:creationId xmlns:p14="http://schemas.microsoft.com/office/powerpoint/2010/main" val="324522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7</a:t>
            </a:fld>
            <a:endParaRPr lang="fr-FR"/>
          </a:p>
        </p:txBody>
      </p:sp>
    </p:spTree>
    <p:extLst>
      <p:ext uri="{BB962C8B-B14F-4D97-AF65-F5344CB8AC3E}">
        <p14:creationId xmlns:p14="http://schemas.microsoft.com/office/powerpoint/2010/main" val="385093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8</a:t>
            </a:fld>
            <a:endParaRPr lang="fr-FR"/>
          </a:p>
        </p:txBody>
      </p:sp>
    </p:spTree>
    <p:extLst>
      <p:ext uri="{BB962C8B-B14F-4D97-AF65-F5344CB8AC3E}">
        <p14:creationId xmlns:p14="http://schemas.microsoft.com/office/powerpoint/2010/main" val="920016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9</a:t>
            </a:fld>
            <a:endParaRPr lang="fr-FR"/>
          </a:p>
        </p:txBody>
      </p:sp>
    </p:spTree>
    <p:extLst>
      <p:ext uri="{BB962C8B-B14F-4D97-AF65-F5344CB8AC3E}">
        <p14:creationId xmlns:p14="http://schemas.microsoft.com/office/powerpoint/2010/main" val="411480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a:p>
        </p:txBody>
      </p:sp>
      <p:sp>
        <p:nvSpPr>
          <p:cNvPr id="4" name="Espace réservé du numéro de diapositive 3"/>
          <p:cNvSpPr>
            <a:spLocks noGrp="1"/>
          </p:cNvSpPr>
          <p:nvPr>
            <p:ph type="sldNum" sz="quarter" idx="5"/>
          </p:nvPr>
        </p:nvSpPr>
        <p:spPr/>
        <p:txBody>
          <a:bodyPr/>
          <a:lstStyle/>
          <a:p>
            <a:fld id="{9B5B3694-4C2C-4864-903E-C824FA83C2B7}" type="slidenum">
              <a:rPr lang="fr-FR" smtClean="0"/>
              <a:t>10</a:t>
            </a:fld>
            <a:endParaRPr lang="fr-FR"/>
          </a:p>
        </p:txBody>
      </p:sp>
    </p:spTree>
    <p:extLst>
      <p:ext uri="{BB962C8B-B14F-4D97-AF65-F5344CB8AC3E}">
        <p14:creationId xmlns:p14="http://schemas.microsoft.com/office/powerpoint/2010/main" val="243659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hyperlink" Target="https://librairie.ademe.fr/urbanisme-et-batiment/6149-retour-d-experience-du-1er-appel-a-commun-de-l-ademe.html"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chart" Target="../charts/chart3.xml"/><Relationship Id="rId5" Type="http://schemas.openxmlformats.org/officeDocument/2006/relationships/image" Target="../media/image11.jpeg"/><Relationship Id="rId10" Type="http://schemas.openxmlformats.org/officeDocument/2006/relationships/chart" Target="../charts/chart2.xml"/><Relationship Id="rId4" Type="http://schemas.openxmlformats.org/officeDocument/2006/relationships/image" Target="../media/image10.jpe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framaforms.org/retour-sur-les-communs-laureats-a-lappel-a-communs-2021-1712672254"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3504082"/>
            <a:ext cx="16073874" cy="6310087"/>
          </a:xfrm>
          <a:custGeom>
            <a:avLst/>
            <a:gdLst/>
            <a:ahLst/>
            <a:cxnLst/>
            <a:rect l="l" t="t" r="r" b="b"/>
            <a:pathLst>
              <a:path w="16073874" h="6310087">
                <a:moveTo>
                  <a:pt x="0" y="0"/>
                </a:moveTo>
                <a:lnTo>
                  <a:pt x="16073874" y="0"/>
                </a:lnTo>
                <a:lnTo>
                  <a:pt x="16073874" y="6310087"/>
                </a:lnTo>
                <a:lnTo>
                  <a:pt x="0" y="6310087"/>
                </a:lnTo>
                <a:lnTo>
                  <a:pt x="0" y="0"/>
                </a:lnTo>
                <a:close/>
              </a:path>
            </a:pathLst>
          </a:custGeom>
          <a:blipFill>
            <a:blip r:embed="rId3"/>
            <a:stretch>
              <a:fillRect l="-4979" t="-5813" b="-4641"/>
            </a:stretch>
          </a:blipFill>
        </p:spPr>
        <p:txBody>
          <a:bodyPr/>
          <a:lstStyle/>
          <a:p>
            <a:endParaRPr lang="fr-FR"/>
          </a:p>
        </p:txBody>
      </p:sp>
      <p:sp>
        <p:nvSpPr>
          <p:cNvPr id="3" name="Freeform 3"/>
          <p:cNvSpPr/>
          <p:nvPr/>
        </p:nvSpPr>
        <p:spPr>
          <a:xfrm rot="1350378">
            <a:off x="16349338" y="3949322"/>
            <a:ext cx="5580455" cy="7910439"/>
          </a:xfrm>
          <a:custGeom>
            <a:avLst/>
            <a:gdLst/>
            <a:ahLst/>
            <a:cxnLst/>
            <a:rect l="l" t="t" r="r" b="b"/>
            <a:pathLst>
              <a:path w="5580455" h="7910439">
                <a:moveTo>
                  <a:pt x="0" y="0"/>
                </a:moveTo>
                <a:lnTo>
                  <a:pt x="5580455" y="0"/>
                </a:lnTo>
                <a:lnTo>
                  <a:pt x="5580455" y="7910439"/>
                </a:lnTo>
                <a:lnTo>
                  <a:pt x="0" y="7910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2880599" y="6836051"/>
            <a:ext cx="5472291" cy="5956235"/>
          </a:xfrm>
          <a:custGeom>
            <a:avLst/>
            <a:gdLst/>
            <a:ahLst/>
            <a:cxnLst/>
            <a:rect l="l" t="t" r="r" b="b"/>
            <a:pathLst>
              <a:path w="5472291" h="5956235">
                <a:moveTo>
                  <a:pt x="0" y="0"/>
                </a:moveTo>
                <a:lnTo>
                  <a:pt x="5472291" y="0"/>
                </a:lnTo>
                <a:lnTo>
                  <a:pt x="5472291" y="5956236"/>
                </a:lnTo>
                <a:lnTo>
                  <a:pt x="0" y="59562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a:off x="3783837" y="3935071"/>
            <a:ext cx="836587" cy="918682"/>
          </a:xfrm>
          <a:custGeom>
            <a:avLst/>
            <a:gdLst/>
            <a:ahLst/>
            <a:cxnLst/>
            <a:rect l="l" t="t" r="r" b="b"/>
            <a:pathLst>
              <a:path w="836587" h="918682">
                <a:moveTo>
                  <a:pt x="0" y="0"/>
                </a:moveTo>
                <a:lnTo>
                  <a:pt x="836587" y="0"/>
                </a:lnTo>
                <a:lnTo>
                  <a:pt x="836587" y="918683"/>
                </a:lnTo>
                <a:lnTo>
                  <a:pt x="0" y="918683"/>
                </a:lnTo>
                <a:lnTo>
                  <a:pt x="0" y="0"/>
                </a:lnTo>
                <a:close/>
              </a:path>
            </a:pathLst>
          </a:custGeom>
          <a:blipFill>
            <a:blip r:embed="rId8"/>
            <a:stretch>
              <a:fillRect/>
            </a:stretch>
          </a:blipFill>
        </p:spPr>
        <p:txBody>
          <a:bodyPr/>
          <a:lstStyle/>
          <a:p>
            <a:endParaRPr lang="fr-FR"/>
          </a:p>
        </p:txBody>
      </p:sp>
      <p:sp>
        <p:nvSpPr>
          <p:cNvPr id="6" name="Freeform 6"/>
          <p:cNvSpPr/>
          <p:nvPr/>
        </p:nvSpPr>
        <p:spPr>
          <a:xfrm>
            <a:off x="5182394" y="3935071"/>
            <a:ext cx="1715864" cy="632760"/>
          </a:xfrm>
          <a:custGeom>
            <a:avLst/>
            <a:gdLst/>
            <a:ahLst/>
            <a:cxnLst/>
            <a:rect l="l" t="t" r="r" b="b"/>
            <a:pathLst>
              <a:path w="1715864" h="632760">
                <a:moveTo>
                  <a:pt x="0" y="0"/>
                </a:moveTo>
                <a:lnTo>
                  <a:pt x="1715863" y="0"/>
                </a:lnTo>
                <a:lnTo>
                  <a:pt x="1715863" y="632761"/>
                </a:lnTo>
                <a:lnTo>
                  <a:pt x="0" y="6327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7" name="TextBox 7"/>
          <p:cNvSpPr txBox="1"/>
          <p:nvPr/>
        </p:nvSpPr>
        <p:spPr>
          <a:xfrm>
            <a:off x="986955" y="1151183"/>
            <a:ext cx="9160045" cy="1114425"/>
          </a:xfrm>
          <a:prstGeom prst="rect">
            <a:avLst/>
          </a:prstGeom>
        </p:spPr>
        <p:txBody>
          <a:bodyPr lIns="0" tIns="0" rIns="0" bIns="0" rtlCol="0" anchor="t">
            <a:spAutoFit/>
          </a:bodyPr>
          <a:lstStyle/>
          <a:p>
            <a:pPr marL="0" lvl="0" indent="0">
              <a:lnSpc>
                <a:spcPts val="8887"/>
              </a:lnSpc>
            </a:pPr>
            <a:r>
              <a:rPr lang="en-US" sz="7406">
                <a:solidFill>
                  <a:srgbClr val="00489A"/>
                </a:solidFill>
                <a:latin typeface="Archive"/>
              </a:rPr>
              <a:t>Appel à Communs</a:t>
            </a:r>
          </a:p>
        </p:txBody>
      </p:sp>
      <p:sp>
        <p:nvSpPr>
          <p:cNvPr id="8" name="TextBox 8"/>
          <p:cNvSpPr txBox="1"/>
          <p:nvPr/>
        </p:nvSpPr>
        <p:spPr>
          <a:xfrm>
            <a:off x="9815099" y="1337449"/>
            <a:ext cx="5630667" cy="751419"/>
          </a:xfrm>
          <a:prstGeom prst="rect">
            <a:avLst/>
          </a:prstGeom>
        </p:spPr>
        <p:txBody>
          <a:bodyPr lIns="0" tIns="0" rIns="0" bIns="0" rtlCol="0" anchor="t">
            <a:spAutoFit/>
          </a:bodyPr>
          <a:lstStyle/>
          <a:p>
            <a:pPr marL="0" lvl="0" indent="0">
              <a:lnSpc>
                <a:spcPts val="3033"/>
              </a:lnSpc>
            </a:pPr>
            <a:r>
              <a:rPr lang="en-US" sz="2333">
                <a:solidFill>
                  <a:srgbClr val="004AAD"/>
                </a:solidFill>
                <a:latin typeface="Open Sauce Bold"/>
              </a:rPr>
              <a:t>Coopérer pour accélérer l'innovation au service de la transition écologique</a:t>
            </a:r>
          </a:p>
        </p:txBody>
      </p:sp>
      <p:sp>
        <p:nvSpPr>
          <p:cNvPr id="9" name="TextBox 9"/>
          <p:cNvSpPr txBox="1"/>
          <p:nvPr/>
        </p:nvSpPr>
        <p:spPr>
          <a:xfrm>
            <a:off x="1038225" y="3414455"/>
            <a:ext cx="9217038" cy="352639"/>
          </a:xfrm>
          <a:prstGeom prst="rect">
            <a:avLst/>
          </a:prstGeom>
        </p:spPr>
        <p:txBody>
          <a:bodyPr lIns="0" tIns="0" rIns="0" bIns="0" rtlCol="0" anchor="t">
            <a:spAutoFit/>
          </a:bodyPr>
          <a:lstStyle/>
          <a:p>
            <a:pPr marL="0" lvl="0" indent="0">
              <a:lnSpc>
                <a:spcPts val="2903"/>
              </a:lnSpc>
            </a:pPr>
            <a:r>
              <a:rPr lang="en-US" sz="2233">
                <a:solidFill>
                  <a:srgbClr val="004AAD"/>
                </a:solidFill>
                <a:latin typeface="Open Sauce Bold"/>
              </a:rPr>
              <a:t>Un dispositif de l’ADEME en partenariat avec l’IGN et l’ANCT</a:t>
            </a:r>
          </a:p>
        </p:txBody>
      </p:sp>
      <p:sp>
        <p:nvSpPr>
          <p:cNvPr id="10" name="TextBox 10"/>
          <p:cNvSpPr txBox="1"/>
          <p:nvPr/>
        </p:nvSpPr>
        <p:spPr>
          <a:xfrm>
            <a:off x="1028700" y="2230749"/>
            <a:ext cx="16073874" cy="846257"/>
          </a:xfrm>
          <a:prstGeom prst="rect">
            <a:avLst/>
          </a:prstGeom>
        </p:spPr>
        <p:txBody>
          <a:bodyPr wrap="square" lIns="0" tIns="0" rIns="0" bIns="0" rtlCol="0" anchor="t">
            <a:spAutoFit/>
          </a:bodyPr>
          <a:lstStyle/>
          <a:p>
            <a:pPr marL="0" lvl="0" indent="0">
              <a:lnSpc>
                <a:spcPts val="6890"/>
              </a:lnSpc>
            </a:pPr>
            <a:r>
              <a:rPr lang="en-US" sz="5300" err="1">
                <a:solidFill>
                  <a:srgbClr val="FF5757"/>
                </a:solidFill>
                <a:latin typeface="Agrandir Bold"/>
              </a:rPr>
              <a:t>Préparation</a:t>
            </a:r>
            <a:r>
              <a:rPr lang="en-US" sz="5300">
                <a:solidFill>
                  <a:srgbClr val="FF5757"/>
                </a:solidFill>
                <a:latin typeface="Agrandir Bold"/>
              </a:rPr>
              <a:t> à </a:t>
            </a:r>
            <a:r>
              <a:rPr lang="en-US" sz="5300" err="1">
                <a:solidFill>
                  <a:srgbClr val="FF5757"/>
                </a:solidFill>
                <a:latin typeface="Agrandir Bold"/>
              </a:rPr>
              <a:t>l’évaluation</a:t>
            </a:r>
            <a:r>
              <a:rPr lang="en-US" sz="5300">
                <a:solidFill>
                  <a:srgbClr val="FF5757"/>
                </a:solidFill>
                <a:latin typeface="Agrandir Bold"/>
              </a:rPr>
              <a:t> des </a:t>
            </a:r>
            <a:r>
              <a:rPr lang="en-US" sz="5300" err="1">
                <a:solidFill>
                  <a:srgbClr val="FF5757"/>
                </a:solidFill>
                <a:latin typeface="Agrandir Bold"/>
              </a:rPr>
              <a:t>communs</a:t>
            </a:r>
            <a:r>
              <a:rPr lang="en-US" sz="5300">
                <a:solidFill>
                  <a:srgbClr val="FF5757"/>
                </a:solidFill>
                <a:latin typeface="Agrandir Bold"/>
              </a:rPr>
              <a:t>   </a:t>
            </a:r>
            <a:r>
              <a:rPr lang="en-US" sz="5300">
                <a:solidFill>
                  <a:srgbClr val="004AAD"/>
                </a:solidFill>
                <a:latin typeface="Agrandir Bold"/>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4DEC-02AA-3749-516E-7DE5BB5CBE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04C885F-BD9D-1481-0E55-6E0E47B1C05F}"/>
              </a:ext>
            </a:extLst>
          </p:cNvPr>
          <p:cNvGrpSpPr/>
          <p:nvPr/>
        </p:nvGrpSpPr>
        <p:grpSpPr>
          <a:xfrm>
            <a:off x="-47625" y="-36165"/>
            <a:ext cx="18335624" cy="10323165"/>
            <a:chOff x="0" y="-9525"/>
            <a:chExt cx="4829136" cy="2718858"/>
          </a:xfrm>
        </p:grpSpPr>
        <p:sp>
          <p:nvSpPr>
            <p:cNvPr id="3" name="Freeform 3">
              <a:extLst>
                <a:ext uri="{FF2B5EF4-FFF2-40B4-BE49-F238E27FC236}">
                  <a16:creationId xmlns:a16="http://schemas.microsoft.com/office/drawing/2014/main" id="{5A63BC30-1CFF-69C6-B061-35A46D541EEF}"/>
                </a:ext>
              </a:extLst>
            </p:cNvPr>
            <p:cNvSpPr/>
            <p:nvPr/>
          </p:nvSpPr>
          <p:spPr>
            <a:xfrm>
              <a:off x="12544"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a:extLst>
                <a:ext uri="{FF2B5EF4-FFF2-40B4-BE49-F238E27FC236}">
                  <a16:creationId xmlns:a16="http://schemas.microsoft.com/office/drawing/2014/main" id="{D215AEB2-756D-7CEC-EDBF-DC834FB376C6}"/>
                </a:ext>
              </a:extLst>
            </p:cNvPr>
            <p:cNvSpPr txBox="1"/>
            <p:nvPr/>
          </p:nvSpPr>
          <p:spPr>
            <a:xfrm>
              <a:off x="0" y="-9525"/>
              <a:ext cx="4816593" cy="2718858"/>
            </a:xfrm>
            <a:prstGeom prst="rect">
              <a:avLst/>
            </a:prstGeom>
          </p:spPr>
          <p:txBody>
            <a:bodyPr lIns="50800" tIns="50800" rIns="50800" bIns="50800" rtlCol="0" anchor="ctr"/>
            <a:lstStyle/>
            <a:p>
              <a:pPr algn="ctr">
                <a:lnSpc>
                  <a:spcPts val="3293"/>
                </a:lnSpc>
              </a:pPr>
              <a:endParaRPr/>
            </a:p>
          </p:txBody>
        </p:sp>
      </p:grpSp>
      <p:grpSp>
        <p:nvGrpSpPr>
          <p:cNvPr id="5" name="Group 5">
            <a:extLst>
              <a:ext uri="{FF2B5EF4-FFF2-40B4-BE49-F238E27FC236}">
                <a16:creationId xmlns:a16="http://schemas.microsoft.com/office/drawing/2014/main" id="{B98AF992-7DC0-3EEC-F234-DA3E58A7CA90}"/>
              </a:ext>
            </a:extLst>
          </p:cNvPr>
          <p:cNvGrpSpPr/>
          <p:nvPr/>
        </p:nvGrpSpPr>
        <p:grpSpPr>
          <a:xfrm>
            <a:off x="574091" y="1070429"/>
            <a:ext cx="17713909" cy="8677536"/>
            <a:chOff x="0" y="-9525"/>
            <a:chExt cx="4838484" cy="2285442"/>
          </a:xfrm>
        </p:grpSpPr>
        <p:sp>
          <p:nvSpPr>
            <p:cNvPr id="6" name="Freeform 6">
              <a:extLst>
                <a:ext uri="{FF2B5EF4-FFF2-40B4-BE49-F238E27FC236}">
                  <a16:creationId xmlns:a16="http://schemas.microsoft.com/office/drawing/2014/main" id="{D15C8D29-9E5B-B12B-994A-72084227E03E}"/>
                </a:ext>
              </a:extLst>
            </p:cNvPr>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7" name="TextBox 7">
              <a:extLst>
                <a:ext uri="{FF2B5EF4-FFF2-40B4-BE49-F238E27FC236}">
                  <a16:creationId xmlns:a16="http://schemas.microsoft.com/office/drawing/2014/main" id="{12148DD1-4D21-12C2-13A6-AFBB1BB5FF58}"/>
                </a:ext>
              </a:extLst>
            </p:cNvPr>
            <p:cNvSpPr txBox="1"/>
            <p:nvPr/>
          </p:nvSpPr>
          <p:spPr>
            <a:xfrm>
              <a:off x="0" y="-9525"/>
              <a:ext cx="4838484" cy="2285442"/>
            </a:xfrm>
            <a:prstGeom prst="rect">
              <a:avLst/>
            </a:prstGeom>
          </p:spPr>
          <p:txBody>
            <a:bodyPr lIns="50800" tIns="50800" rIns="50800" bIns="50800" rtlCol="0" anchor="ctr"/>
            <a:lstStyle/>
            <a:p>
              <a:pPr algn="ctr">
                <a:lnSpc>
                  <a:spcPts val="3293"/>
                </a:lnSpc>
              </a:pPr>
              <a:endParaRPr/>
            </a:p>
          </p:txBody>
        </p:sp>
      </p:grpSp>
      <p:grpSp>
        <p:nvGrpSpPr>
          <p:cNvPr id="8" name="Group 8">
            <a:extLst>
              <a:ext uri="{FF2B5EF4-FFF2-40B4-BE49-F238E27FC236}">
                <a16:creationId xmlns:a16="http://schemas.microsoft.com/office/drawing/2014/main" id="{D6FD0F29-FAA7-5471-588C-DF07C2857103}"/>
              </a:ext>
            </a:extLst>
          </p:cNvPr>
          <p:cNvGrpSpPr/>
          <p:nvPr/>
        </p:nvGrpSpPr>
        <p:grpSpPr>
          <a:xfrm>
            <a:off x="9166981" y="-9525"/>
            <a:ext cx="9121020" cy="6862880"/>
            <a:chOff x="0" y="0"/>
            <a:chExt cx="2549978" cy="1807508"/>
          </a:xfrm>
        </p:grpSpPr>
        <p:sp>
          <p:nvSpPr>
            <p:cNvPr id="9" name="Freeform 9">
              <a:extLst>
                <a:ext uri="{FF2B5EF4-FFF2-40B4-BE49-F238E27FC236}">
                  <a16:creationId xmlns:a16="http://schemas.microsoft.com/office/drawing/2014/main" id="{D317A3FF-D13C-942A-8A5A-BE6DFA0D549D}"/>
                </a:ext>
              </a:extLst>
            </p:cNvPr>
            <p:cNvSpPr/>
            <p:nvPr/>
          </p:nvSpPr>
          <p:spPr>
            <a:xfrm>
              <a:off x="0" y="0"/>
              <a:ext cx="2549978" cy="1807508"/>
            </a:xfrm>
            <a:custGeom>
              <a:avLst/>
              <a:gdLst/>
              <a:ahLst/>
              <a:cxnLst/>
              <a:rect l="l" t="t" r="r" b="b"/>
              <a:pathLst>
                <a:path w="2549978" h="1807508">
                  <a:moveTo>
                    <a:pt x="0" y="0"/>
                  </a:moveTo>
                  <a:lnTo>
                    <a:pt x="2549978" y="0"/>
                  </a:lnTo>
                  <a:lnTo>
                    <a:pt x="2549978" y="1807508"/>
                  </a:lnTo>
                  <a:lnTo>
                    <a:pt x="0" y="1807508"/>
                  </a:lnTo>
                  <a:close/>
                </a:path>
              </a:pathLst>
            </a:custGeom>
            <a:solidFill>
              <a:srgbClr val="FFFFFF"/>
            </a:solidFill>
          </p:spPr>
          <p:txBody>
            <a:bodyPr/>
            <a:lstStyle/>
            <a:p>
              <a:endParaRPr lang="fr-FR"/>
            </a:p>
          </p:txBody>
        </p:sp>
        <p:sp>
          <p:nvSpPr>
            <p:cNvPr id="10" name="TextBox 10">
              <a:extLst>
                <a:ext uri="{FF2B5EF4-FFF2-40B4-BE49-F238E27FC236}">
                  <a16:creationId xmlns:a16="http://schemas.microsoft.com/office/drawing/2014/main" id="{DFD24320-ECC5-F360-B3AE-89E026E575FE}"/>
                </a:ext>
              </a:extLst>
            </p:cNvPr>
            <p:cNvSpPr txBox="1"/>
            <p:nvPr/>
          </p:nvSpPr>
          <p:spPr>
            <a:xfrm>
              <a:off x="0" y="-9525"/>
              <a:ext cx="2549978" cy="1817033"/>
            </a:xfrm>
            <a:prstGeom prst="rect">
              <a:avLst/>
            </a:prstGeom>
          </p:spPr>
          <p:txBody>
            <a:bodyPr lIns="50800" tIns="50800" rIns="50800" bIns="50800" rtlCol="0" anchor="ctr"/>
            <a:lstStyle/>
            <a:p>
              <a:pPr algn="ctr">
                <a:lnSpc>
                  <a:spcPts val="3293"/>
                </a:lnSpc>
              </a:pPr>
              <a:endParaRPr/>
            </a:p>
          </p:txBody>
        </p:sp>
      </p:grpSp>
      <p:sp>
        <p:nvSpPr>
          <p:cNvPr id="11" name="Freeform 11">
            <a:extLst>
              <a:ext uri="{FF2B5EF4-FFF2-40B4-BE49-F238E27FC236}">
                <a16:creationId xmlns:a16="http://schemas.microsoft.com/office/drawing/2014/main" id="{A5252D85-DD2E-E4D3-D30C-723414E933D6}"/>
              </a:ext>
            </a:extLst>
          </p:cNvPr>
          <p:cNvSpPr/>
          <p:nvPr/>
        </p:nvSpPr>
        <p:spPr>
          <a:xfrm>
            <a:off x="16413662" y="-9525"/>
            <a:ext cx="1691277" cy="164494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3"/>
            <a:stretch>
              <a:fillRect/>
            </a:stretch>
          </a:blipFill>
        </p:spPr>
        <p:txBody>
          <a:bodyPr/>
          <a:lstStyle/>
          <a:p>
            <a:endParaRPr lang="fr-FR"/>
          </a:p>
        </p:txBody>
      </p:sp>
      <p:sp>
        <p:nvSpPr>
          <p:cNvPr id="12" name="Freeform 12">
            <a:extLst>
              <a:ext uri="{FF2B5EF4-FFF2-40B4-BE49-F238E27FC236}">
                <a16:creationId xmlns:a16="http://schemas.microsoft.com/office/drawing/2014/main" id="{CB02041D-164D-07D3-7B89-9055F2587020}"/>
              </a:ext>
            </a:extLst>
          </p:cNvPr>
          <p:cNvSpPr/>
          <p:nvPr/>
        </p:nvSpPr>
        <p:spPr>
          <a:xfrm>
            <a:off x="9297181" y="166739"/>
            <a:ext cx="829682" cy="946465"/>
          </a:xfrm>
          <a:custGeom>
            <a:avLst/>
            <a:gdLst/>
            <a:ahLst/>
            <a:cxnLst/>
            <a:rect l="l" t="t" r="r" b="b"/>
            <a:pathLst>
              <a:path w="829682" h="946465">
                <a:moveTo>
                  <a:pt x="0" y="0"/>
                </a:moveTo>
                <a:lnTo>
                  <a:pt x="829681" y="0"/>
                </a:lnTo>
                <a:lnTo>
                  <a:pt x="829681" y="946465"/>
                </a:lnTo>
                <a:lnTo>
                  <a:pt x="0" y="946465"/>
                </a:lnTo>
                <a:lnTo>
                  <a:pt x="0" y="0"/>
                </a:lnTo>
                <a:close/>
              </a:path>
            </a:pathLst>
          </a:custGeom>
          <a:blipFill>
            <a:blip r:embed="rId4"/>
            <a:stretch>
              <a:fillRect/>
            </a:stretch>
          </a:blipFill>
        </p:spPr>
        <p:txBody>
          <a:bodyPr/>
          <a:lstStyle/>
          <a:p>
            <a:endParaRPr lang="fr-FR"/>
          </a:p>
        </p:txBody>
      </p:sp>
      <p:sp>
        <p:nvSpPr>
          <p:cNvPr id="13" name="Freeform 13">
            <a:extLst>
              <a:ext uri="{FF2B5EF4-FFF2-40B4-BE49-F238E27FC236}">
                <a16:creationId xmlns:a16="http://schemas.microsoft.com/office/drawing/2014/main" id="{B0723713-6AE3-6FC8-BEE0-9AED3CEAC6DC}"/>
              </a:ext>
            </a:extLst>
          </p:cNvPr>
          <p:cNvSpPr/>
          <p:nvPr/>
        </p:nvSpPr>
        <p:spPr>
          <a:xfrm>
            <a:off x="10107812" y="216125"/>
            <a:ext cx="935816" cy="847694"/>
          </a:xfrm>
          <a:custGeom>
            <a:avLst/>
            <a:gdLst/>
            <a:ahLst/>
            <a:cxnLst/>
            <a:rect l="l" t="t" r="r" b="b"/>
            <a:pathLst>
              <a:path w="935816" h="847694">
                <a:moveTo>
                  <a:pt x="0" y="0"/>
                </a:moveTo>
                <a:lnTo>
                  <a:pt x="935817" y="0"/>
                </a:lnTo>
                <a:lnTo>
                  <a:pt x="935817" y="847694"/>
                </a:lnTo>
                <a:lnTo>
                  <a:pt x="0" y="847694"/>
                </a:lnTo>
                <a:lnTo>
                  <a:pt x="0" y="0"/>
                </a:lnTo>
                <a:close/>
              </a:path>
            </a:pathLst>
          </a:custGeom>
          <a:blipFill>
            <a:blip r:embed="rId5"/>
            <a:stretch>
              <a:fillRect/>
            </a:stretch>
          </a:blipFill>
        </p:spPr>
        <p:txBody>
          <a:bodyPr/>
          <a:lstStyle/>
          <a:p>
            <a:endParaRPr lang="fr-FR"/>
          </a:p>
        </p:txBody>
      </p:sp>
      <p:sp>
        <p:nvSpPr>
          <p:cNvPr id="19" name="TextBox 19">
            <a:extLst>
              <a:ext uri="{FF2B5EF4-FFF2-40B4-BE49-F238E27FC236}">
                <a16:creationId xmlns:a16="http://schemas.microsoft.com/office/drawing/2014/main" id="{3EB015D6-9A08-63DC-7F7D-CF4085E1C097}"/>
              </a:ext>
            </a:extLst>
          </p:cNvPr>
          <p:cNvSpPr txBox="1"/>
          <p:nvPr/>
        </p:nvSpPr>
        <p:spPr>
          <a:xfrm>
            <a:off x="2547028" y="209550"/>
            <a:ext cx="6467552" cy="723900"/>
          </a:xfrm>
          <a:prstGeom prst="rect">
            <a:avLst/>
          </a:prstGeom>
        </p:spPr>
        <p:txBody>
          <a:bodyPr lIns="0" tIns="0" rIns="0" bIns="0" rtlCol="0" anchor="t">
            <a:spAutoFit/>
          </a:bodyPr>
          <a:lstStyle/>
          <a:p>
            <a:pPr marL="0" lvl="0" indent="0" algn="just">
              <a:lnSpc>
                <a:spcPts val="5767"/>
              </a:lnSpc>
            </a:pPr>
            <a:r>
              <a:rPr lang="en-US" sz="4806" err="1">
                <a:solidFill>
                  <a:srgbClr val="FFFFFF"/>
                </a:solidFill>
                <a:latin typeface="Archive"/>
              </a:rPr>
              <a:t>L’appel</a:t>
            </a:r>
            <a:r>
              <a:rPr lang="en-US" sz="4806">
                <a:solidFill>
                  <a:srgbClr val="FFFFFF"/>
                </a:solidFill>
                <a:latin typeface="Archive"/>
              </a:rPr>
              <a:t> à communs </a:t>
            </a:r>
          </a:p>
        </p:txBody>
      </p:sp>
      <p:sp>
        <p:nvSpPr>
          <p:cNvPr id="38" name="TextBox 17">
            <a:extLst>
              <a:ext uri="{FF2B5EF4-FFF2-40B4-BE49-F238E27FC236}">
                <a16:creationId xmlns:a16="http://schemas.microsoft.com/office/drawing/2014/main" id="{600AD5FC-B569-18B9-DFC5-1BCF3CAE7CF6}"/>
              </a:ext>
            </a:extLst>
          </p:cNvPr>
          <p:cNvSpPr txBox="1"/>
          <p:nvPr/>
        </p:nvSpPr>
        <p:spPr>
          <a:xfrm>
            <a:off x="11672366" y="337343"/>
            <a:ext cx="8137211" cy="733086"/>
          </a:xfrm>
          <a:prstGeom prst="rect">
            <a:avLst/>
          </a:prstGeom>
        </p:spPr>
        <p:txBody>
          <a:bodyPr lIns="0" tIns="0" rIns="0" bIns="0" rtlCol="0" anchor="t">
            <a:spAutoFit/>
          </a:bodyPr>
          <a:lstStyle/>
          <a:p>
            <a:pPr algn="just">
              <a:lnSpc>
                <a:spcPts val="5767"/>
              </a:lnSpc>
            </a:pPr>
            <a:r>
              <a:rPr lang="en-US" sz="4800" err="1">
                <a:solidFill>
                  <a:srgbClr val="004AAD"/>
                </a:solidFill>
                <a:latin typeface="Archive"/>
              </a:rPr>
              <a:t>Movilab</a:t>
            </a:r>
            <a:endParaRPr lang="en-US" err="1"/>
          </a:p>
        </p:txBody>
      </p:sp>
      <p:sp>
        <p:nvSpPr>
          <p:cNvPr id="15" name="TextBox 18">
            <a:extLst>
              <a:ext uri="{FF2B5EF4-FFF2-40B4-BE49-F238E27FC236}">
                <a16:creationId xmlns:a16="http://schemas.microsoft.com/office/drawing/2014/main" id="{4B23A946-C916-B2DF-4D00-F23DCF73FDD4}"/>
              </a:ext>
            </a:extLst>
          </p:cNvPr>
          <p:cNvSpPr txBox="1"/>
          <p:nvPr/>
        </p:nvSpPr>
        <p:spPr>
          <a:xfrm>
            <a:off x="1828800" y="936979"/>
            <a:ext cx="15429272" cy="12210843"/>
          </a:xfrm>
          <a:prstGeom prst="rect">
            <a:avLst/>
          </a:prstGeom>
        </p:spPr>
        <p:txBody>
          <a:bodyPr wrap="square" lIns="0" tIns="0" rIns="0" bIns="0" rtlCol="0" anchor="t">
            <a:spAutoFit/>
          </a:bodyPr>
          <a:lstStyle/>
          <a:p>
            <a:pPr marL="0" lvl="0" indent="0">
              <a:lnSpc>
                <a:spcPts val="3007"/>
              </a:lnSpc>
            </a:pPr>
            <a:endParaRPr lang="fr-FR" sz="2000">
              <a:solidFill>
                <a:srgbClr val="004AAD"/>
              </a:solidFill>
              <a:highlight>
                <a:srgbClr val="00FFFF"/>
              </a:highlight>
              <a:latin typeface="Archive"/>
            </a:endParaRPr>
          </a:p>
          <a:p>
            <a:pPr marL="514350" indent="-514350">
              <a:lnSpc>
                <a:spcPts val="3007"/>
              </a:lnSpc>
              <a:buFont typeface="Calibri"/>
              <a:buChar char="-"/>
            </a:pPr>
            <a:r>
              <a:rPr lang="fr-FR" sz="2000" b="1">
                <a:solidFill>
                  <a:srgbClr val="004AAD"/>
                </a:solidFill>
                <a:highlight>
                  <a:srgbClr val="00FFFF"/>
                </a:highlight>
                <a:latin typeface="Archive"/>
                <a:ea typeface="+mn-lt"/>
                <a:cs typeface="+mn-lt"/>
              </a:rPr>
              <a:t>Objectifs </a:t>
            </a:r>
            <a:r>
              <a:rPr lang="fr-FR" sz="2000">
                <a:solidFill>
                  <a:srgbClr val="004AAD"/>
                </a:solidFill>
                <a:highlight>
                  <a:srgbClr val="00FFFF"/>
                </a:highlight>
                <a:latin typeface="Archive"/>
                <a:ea typeface="+mn-lt"/>
                <a:cs typeface="+mn-lt"/>
              </a:rPr>
              <a:t>: </a:t>
            </a:r>
            <a:br>
              <a:rPr lang="fr-FR" sz="2000">
                <a:highlight>
                  <a:srgbClr val="00FFFF"/>
                </a:highlight>
                <a:latin typeface="Archive"/>
                <a:ea typeface="+mn-lt"/>
                <a:cs typeface="+mn-lt"/>
              </a:rPr>
            </a:br>
            <a:r>
              <a:rPr lang="fr-FR" sz="2000">
                <a:solidFill>
                  <a:srgbClr val="004AAD"/>
                </a:solidFill>
                <a:ea typeface="+mn-lt"/>
                <a:cs typeface="+mn-lt"/>
              </a:rPr>
              <a:t>- Documenter les pratiques et partager des ressources documentaires dans l'écosystème des tiers-lieux</a:t>
            </a:r>
            <a:endParaRPr lang="fr-FR" sz="2000">
              <a:ea typeface="+mn-lt"/>
              <a:cs typeface="+mn-lt"/>
            </a:endParaRPr>
          </a:p>
          <a:p>
            <a:pPr marL="514350" indent="-514350">
              <a:buFont typeface="Calibri"/>
              <a:buChar char="-"/>
            </a:pPr>
            <a:r>
              <a:rPr lang="fr-FR" sz="2000" b="1">
                <a:solidFill>
                  <a:srgbClr val="004AAD"/>
                </a:solidFill>
                <a:highlight>
                  <a:srgbClr val="00FFFF"/>
                </a:highlight>
                <a:ea typeface="+mn-lt"/>
                <a:cs typeface="+mn-lt"/>
              </a:rPr>
              <a:t>Stratégie </a:t>
            </a:r>
            <a:r>
              <a:rPr lang="fr-FR" sz="2000">
                <a:solidFill>
                  <a:srgbClr val="004AAD"/>
                </a:solidFill>
                <a:highlight>
                  <a:srgbClr val="00FFFF"/>
                </a:highlight>
                <a:ea typeface="+mn-lt"/>
                <a:cs typeface="+mn-lt"/>
              </a:rPr>
              <a:t>:</a:t>
            </a:r>
            <a:br>
              <a:rPr lang="fr-FR" sz="2000">
                <a:ea typeface="+mn-lt"/>
                <a:cs typeface="+mn-lt"/>
              </a:rPr>
            </a:br>
            <a:r>
              <a:rPr lang="fr-FR" sz="2000">
                <a:solidFill>
                  <a:srgbClr val="004AAD"/>
                </a:solidFill>
                <a:ea typeface="+mn-lt"/>
                <a:cs typeface="+mn-lt"/>
              </a:rPr>
              <a:t>- Rendre plus accessible le wiki </a:t>
            </a:r>
            <a:r>
              <a:rPr lang="fr-FR" sz="2000" err="1">
                <a:solidFill>
                  <a:srgbClr val="004AAD"/>
                </a:solidFill>
                <a:ea typeface="+mn-lt"/>
                <a:cs typeface="+mn-lt"/>
              </a:rPr>
              <a:t>Movilab</a:t>
            </a:r>
            <a:r>
              <a:rPr lang="fr-FR" sz="2000">
                <a:solidFill>
                  <a:srgbClr val="004AAD"/>
                </a:solidFill>
                <a:ea typeface="+mn-lt"/>
                <a:cs typeface="+mn-lt"/>
              </a:rPr>
              <a:t>, notamment sur mobile</a:t>
            </a:r>
            <a:br>
              <a:rPr lang="fr-FR" sz="2000">
                <a:ea typeface="+mn-lt"/>
                <a:cs typeface="+mn-lt"/>
              </a:rPr>
            </a:br>
            <a:r>
              <a:rPr lang="fr-FR" sz="2000">
                <a:solidFill>
                  <a:srgbClr val="004AAD"/>
                </a:solidFill>
                <a:ea typeface="+mn-lt"/>
                <a:cs typeface="+mn-lt"/>
              </a:rPr>
              <a:t>- Être présent sur les événements de documentation</a:t>
            </a:r>
            <a:br>
              <a:rPr lang="fr-FR" sz="2000">
                <a:ea typeface="+mn-lt"/>
                <a:cs typeface="+mn-lt"/>
              </a:rPr>
            </a:br>
            <a:r>
              <a:rPr lang="fr-FR" sz="2000">
                <a:solidFill>
                  <a:srgbClr val="004AAD"/>
                </a:solidFill>
                <a:ea typeface="+mn-lt"/>
                <a:cs typeface="+mn-lt"/>
              </a:rPr>
              <a:t>- Améliorer les contenus</a:t>
            </a:r>
          </a:p>
          <a:p>
            <a:pPr marL="514350" indent="-514350">
              <a:buFont typeface="Calibri"/>
              <a:buChar char="-"/>
            </a:pPr>
            <a:r>
              <a:rPr lang="fr-FR" sz="2000">
                <a:solidFill>
                  <a:srgbClr val="004AAD"/>
                </a:solidFill>
                <a:ea typeface="+mn-lt"/>
                <a:cs typeface="+mn-lt"/>
              </a:rPr>
              <a:t>- S'inter-opérer avec des solutions partenaires</a:t>
            </a:r>
            <a:br>
              <a:rPr lang="fr-FR" sz="2000">
                <a:ea typeface="+mn-lt"/>
                <a:cs typeface="+mn-lt"/>
              </a:rPr>
            </a:br>
            <a:r>
              <a:rPr lang="fr-FR" sz="2000">
                <a:solidFill>
                  <a:srgbClr val="004AAD"/>
                </a:solidFill>
                <a:ea typeface="+mn-lt"/>
                <a:cs typeface="+mn-lt"/>
              </a:rPr>
              <a:t>- Être plus visible (SEO, réseaux sociaux)</a:t>
            </a:r>
            <a:br>
              <a:rPr lang="fr-FR" sz="2000">
                <a:ea typeface="+mn-lt"/>
                <a:cs typeface="+mn-lt"/>
              </a:rPr>
            </a:br>
            <a:r>
              <a:rPr lang="fr-FR" sz="2000">
                <a:solidFill>
                  <a:schemeClr val="accent6"/>
                </a:solidFill>
                <a:ea typeface="+mn-lt"/>
                <a:cs typeface="+mn-lt"/>
              </a:rPr>
              <a:t>- Continuer à être un standard dans les tiers-lieux</a:t>
            </a:r>
            <a:br>
              <a:rPr lang="fr-FR" sz="2000">
                <a:ea typeface="+mn-lt"/>
                <a:cs typeface="+mn-lt"/>
              </a:rPr>
            </a:br>
            <a:r>
              <a:rPr lang="fr-FR" sz="2000">
                <a:solidFill>
                  <a:schemeClr val="accent6"/>
                </a:solidFill>
                <a:ea typeface="+mn-lt"/>
                <a:cs typeface="+mn-lt"/>
              </a:rPr>
              <a:t>- Développer une gouvernance et une dynamique de contribution plus importante</a:t>
            </a:r>
            <a:endParaRPr lang="fr-FR">
              <a:solidFill>
                <a:schemeClr val="accent6"/>
              </a:solidFill>
            </a:endParaRPr>
          </a:p>
          <a:p>
            <a:pPr marL="514350" indent="-514350">
              <a:lnSpc>
                <a:spcPts val="3007"/>
              </a:lnSpc>
              <a:buFont typeface="Calibri"/>
              <a:buChar char="-"/>
            </a:pPr>
            <a:r>
              <a:rPr lang="fr-FR" sz="2000" b="1">
                <a:solidFill>
                  <a:srgbClr val="004AAD"/>
                </a:solidFill>
                <a:highlight>
                  <a:srgbClr val="00FFFF"/>
                </a:highlight>
                <a:ea typeface="+mn-lt"/>
                <a:cs typeface="+mn-lt"/>
              </a:rPr>
              <a:t>Indicateurs </a:t>
            </a:r>
            <a:r>
              <a:rPr lang="fr-FR" sz="2000">
                <a:solidFill>
                  <a:srgbClr val="004AAD"/>
                </a:solidFill>
                <a:highlight>
                  <a:srgbClr val="00FFFF"/>
                </a:highlight>
                <a:ea typeface="+mn-lt"/>
                <a:cs typeface="+mn-lt"/>
              </a:rPr>
              <a:t>: </a:t>
            </a:r>
            <a:endParaRPr lang="fr-FR">
              <a:solidFill>
                <a:srgbClr val="000000"/>
              </a:solidFill>
              <a:ea typeface="+mn-lt"/>
              <a:cs typeface="+mn-lt"/>
            </a:endParaRPr>
          </a:p>
          <a:p>
            <a:pPr marL="800100" lvl="1" indent="-342900">
              <a:buFont typeface="Calibri"/>
              <a:buChar char="-"/>
            </a:pPr>
            <a:r>
              <a:rPr lang="fr-FR" sz="2000">
                <a:solidFill>
                  <a:srgbClr val="004AAD"/>
                </a:solidFill>
                <a:ea typeface="+mn-lt"/>
                <a:cs typeface="+mn-lt"/>
              </a:rPr>
              <a:t>Tests d'accessibilité</a:t>
            </a:r>
          </a:p>
          <a:p>
            <a:pPr marL="800100" lvl="1" indent="-342900">
              <a:buFont typeface="Calibri"/>
              <a:buChar char="-"/>
            </a:pPr>
            <a:r>
              <a:rPr lang="fr-FR" sz="2000">
                <a:solidFill>
                  <a:srgbClr val="004AAD"/>
                </a:solidFill>
                <a:ea typeface="+mn-lt"/>
                <a:cs typeface="+mn-lt"/>
              </a:rPr>
              <a:t>Agenda des présences aux rencontres en présentiel et accès aux publications sur les réseaux sociaux</a:t>
            </a:r>
          </a:p>
          <a:p>
            <a:pPr marL="800100" lvl="1" indent="-342900">
              <a:buFont typeface="Calibri"/>
              <a:buChar char="-"/>
            </a:pPr>
            <a:r>
              <a:rPr lang="fr-FR" sz="2000">
                <a:solidFill>
                  <a:srgbClr val="004AAD"/>
                </a:solidFill>
                <a:ea typeface="+mn-lt"/>
                <a:cs typeface="+mn-lt"/>
              </a:rPr>
              <a:t>Historique du wiki pour identifier les évolutions de pages.</a:t>
            </a:r>
          </a:p>
          <a:p>
            <a:pPr marL="800100" lvl="1" indent="-342900">
              <a:buFont typeface="Calibri"/>
              <a:buChar char="-"/>
            </a:pPr>
            <a:r>
              <a:rPr lang="fr-FR" sz="2000">
                <a:solidFill>
                  <a:srgbClr val="004AAD"/>
                </a:solidFill>
                <a:ea typeface="+mn-lt"/>
                <a:cs typeface="+mn-lt"/>
              </a:rPr>
              <a:t>Remontées des données de la part de </a:t>
            </a:r>
            <a:r>
              <a:rPr lang="fr-FR" sz="2000" err="1">
                <a:solidFill>
                  <a:srgbClr val="004AAD"/>
                </a:solidFill>
                <a:ea typeface="+mn-lt"/>
                <a:cs typeface="+mn-lt"/>
              </a:rPr>
              <a:t>Matomo</a:t>
            </a:r>
            <a:r>
              <a:rPr lang="fr-FR" sz="2000">
                <a:solidFill>
                  <a:srgbClr val="004AAD"/>
                </a:solidFill>
                <a:ea typeface="+mn-lt"/>
                <a:cs typeface="+mn-lt"/>
              </a:rPr>
              <a:t> (analyseur de </a:t>
            </a:r>
            <a:r>
              <a:rPr lang="fr-FR" sz="2000" err="1">
                <a:solidFill>
                  <a:srgbClr val="004AAD"/>
                </a:solidFill>
                <a:ea typeface="+mn-lt"/>
                <a:cs typeface="+mn-lt"/>
              </a:rPr>
              <a:t>traffic</a:t>
            </a:r>
            <a:r>
              <a:rPr lang="fr-FR" sz="2000">
                <a:solidFill>
                  <a:srgbClr val="004AAD"/>
                </a:solidFill>
                <a:ea typeface="+mn-lt"/>
                <a:cs typeface="+mn-lt"/>
              </a:rPr>
              <a:t>). Notamment, le trafic, les pages les plus vues, les recherches réalisées.</a:t>
            </a:r>
            <a:endParaRPr lang="fr-FR">
              <a:solidFill>
                <a:srgbClr val="000000"/>
              </a:solidFill>
              <a:ea typeface="+mn-lt"/>
              <a:cs typeface="+mn-lt"/>
            </a:endParaRPr>
          </a:p>
          <a:p>
            <a:pPr marL="800100" lvl="1" indent="-342900">
              <a:buFont typeface="Calibri"/>
              <a:buChar char="-"/>
            </a:pPr>
            <a:r>
              <a:rPr lang="fr-FR" sz="2000">
                <a:solidFill>
                  <a:schemeClr val="accent6"/>
                </a:solidFill>
                <a:ea typeface="+mn-lt"/>
                <a:cs typeface="+mn-lt"/>
              </a:rPr>
              <a:t>Remontées des mêmes données sur des sites ayant des fonctions proches et analyse</a:t>
            </a:r>
            <a:r>
              <a:rPr lang="fr-FR" sz="2000">
                <a:solidFill>
                  <a:schemeClr val="accent6"/>
                </a:solidFill>
                <a:latin typeface="Calibri"/>
                <a:ea typeface="+mn-lt"/>
                <a:cs typeface="+mn-lt"/>
              </a:rPr>
              <a:t> du coût de création de contenu dans le cadre de sites du même type mais non contributifs.</a:t>
            </a:r>
            <a:endParaRPr lang="fr-FR">
              <a:solidFill>
                <a:schemeClr val="accent6"/>
              </a:solidFill>
              <a:latin typeface="Calibri"/>
              <a:ea typeface="+mn-lt"/>
              <a:cs typeface="+mn-lt"/>
            </a:endParaRPr>
          </a:p>
          <a:p>
            <a:pPr marL="800100" lvl="1" indent="-342900">
              <a:buFont typeface="Calibri"/>
              <a:buChar char="-"/>
            </a:pPr>
            <a:r>
              <a:rPr lang="fr-FR" sz="2000">
                <a:solidFill>
                  <a:schemeClr val="accent6"/>
                </a:solidFill>
                <a:latin typeface="Calibri"/>
                <a:ea typeface="+mn-lt"/>
                <a:cs typeface="+mn-lt"/>
              </a:rPr>
              <a:t>Accès aux outils de décisions du collectif et de ses modalités</a:t>
            </a:r>
            <a:endParaRPr lang="fr-FR">
              <a:solidFill>
                <a:schemeClr val="accent6"/>
              </a:solidFill>
              <a:latin typeface="Calibri"/>
              <a:ea typeface="+mn-lt"/>
              <a:cs typeface="+mn-lt"/>
            </a:endParaRPr>
          </a:p>
          <a:p>
            <a:pPr marL="514350" indent="-514350">
              <a:buFont typeface="Calibri"/>
              <a:buChar char="-"/>
            </a:pPr>
            <a:r>
              <a:rPr lang="fr-FR" sz="2000" b="1">
                <a:solidFill>
                  <a:srgbClr val="004AAD"/>
                </a:solidFill>
                <a:highlight>
                  <a:srgbClr val="00FFFF"/>
                </a:highlight>
                <a:ea typeface="+mn-lt"/>
                <a:cs typeface="+mn-lt"/>
              </a:rPr>
              <a:t>Données :</a:t>
            </a:r>
            <a:r>
              <a:rPr lang="fr-FR" sz="2000">
                <a:solidFill>
                  <a:srgbClr val="004AAD"/>
                </a:solidFill>
                <a:highlight>
                  <a:srgbClr val="00FFFF"/>
                </a:highlight>
                <a:latin typeface="Archive"/>
                <a:ea typeface="+mn-lt"/>
                <a:cs typeface="+mn-lt"/>
              </a:rPr>
              <a:t> </a:t>
            </a:r>
            <a:br>
              <a:rPr lang="fr-FR" sz="2000">
                <a:highlight>
                  <a:srgbClr val="00FFFF"/>
                </a:highlight>
                <a:latin typeface="Archive"/>
                <a:ea typeface="+mn-lt"/>
                <a:cs typeface="+mn-lt"/>
              </a:rPr>
            </a:br>
            <a:r>
              <a:rPr lang="fr-FR" sz="2000">
                <a:solidFill>
                  <a:srgbClr val="004AAD"/>
                </a:solidFill>
                <a:ea typeface="+mn-lt"/>
                <a:cs typeface="+mn-lt"/>
              </a:rPr>
              <a:t>- Rapport des tests d'accessibilité. Nombre de participations à des événements et nombre de publication et évolution des partages des publications</a:t>
            </a:r>
            <a:br>
              <a:rPr lang="fr-FR" sz="2000">
                <a:ea typeface="+mn-lt"/>
                <a:cs typeface="+mn-lt"/>
              </a:rPr>
            </a:br>
            <a:r>
              <a:rPr lang="fr-FR" sz="2000">
                <a:solidFill>
                  <a:srgbClr val="004AAD"/>
                </a:solidFill>
                <a:ea typeface="+mn-lt"/>
                <a:cs typeface="+mn-lt"/>
              </a:rPr>
              <a:t>- Comparaison de l'évolution des pages les plus éditées entre fin 2023 et 2024</a:t>
            </a:r>
            <a:br>
              <a:rPr lang="fr-FR" sz="2000">
                <a:ea typeface="+mn-lt"/>
                <a:cs typeface="+mn-lt"/>
              </a:rPr>
            </a:br>
            <a:r>
              <a:rPr lang="fr-FR" sz="2000">
                <a:solidFill>
                  <a:srgbClr val="004AAD"/>
                </a:solidFill>
                <a:ea typeface="+mn-lt"/>
                <a:cs typeface="+mn-lt"/>
              </a:rPr>
              <a:t>- Evolution du nombre de visites, des pages les plus vues, des créations de comptes</a:t>
            </a:r>
            <a:br>
              <a:rPr lang="fr-FR" sz="2000">
                <a:ea typeface="+mn-lt"/>
                <a:cs typeface="+mn-lt"/>
              </a:rPr>
            </a:br>
            <a:r>
              <a:rPr lang="fr-FR" sz="2000">
                <a:solidFill>
                  <a:schemeClr val="accent6"/>
                </a:solidFill>
                <a:ea typeface="+mn-lt"/>
                <a:cs typeface="+mn-lt"/>
              </a:rPr>
              <a:t>- Coût de création de contenu sur </a:t>
            </a:r>
            <a:r>
              <a:rPr lang="fr-FR" sz="2000" err="1">
                <a:solidFill>
                  <a:schemeClr val="accent6"/>
                </a:solidFill>
                <a:ea typeface="+mn-lt"/>
                <a:cs typeface="+mn-lt"/>
              </a:rPr>
              <a:t>Movilab</a:t>
            </a:r>
            <a:r>
              <a:rPr lang="fr-FR" sz="2000">
                <a:solidFill>
                  <a:schemeClr val="accent6"/>
                </a:solidFill>
                <a:ea typeface="+mn-lt"/>
                <a:cs typeface="+mn-lt"/>
              </a:rPr>
              <a:t> par rapport à des sites proches mais non contributifs. Nombre de contribution sur le site par rapport à d'autres sites internet. Nombre de pages de documentation par rapport à d'autres sites.</a:t>
            </a:r>
            <a:br>
              <a:rPr lang="fr-FR" sz="2000">
                <a:ea typeface="+mn-lt"/>
                <a:cs typeface="+mn-lt"/>
              </a:rPr>
            </a:br>
            <a:r>
              <a:rPr lang="fr-FR" sz="2000">
                <a:solidFill>
                  <a:schemeClr val="accent6"/>
                </a:solidFill>
                <a:ea typeface="+mn-lt"/>
                <a:cs typeface="+mn-lt"/>
              </a:rPr>
              <a:t>- Evolution du nombre de décision prises et évaluation qualitative des décisions </a:t>
            </a:r>
            <a:endParaRPr lang="fr-FR">
              <a:solidFill>
                <a:schemeClr val="accent6"/>
              </a:solidFill>
              <a:ea typeface="Calibri"/>
              <a:cs typeface="Calibri"/>
            </a:endParaRPr>
          </a:p>
          <a:p>
            <a:pPr marL="457200" lvl="0" indent="-457200">
              <a:buFont typeface="Calibri"/>
              <a:buChar char="-"/>
            </a:pPr>
            <a:endParaRPr lang="fr-FR" sz="2000">
              <a:solidFill>
                <a:srgbClr val="004AAD"/>
              </a:solidFill>
              <a:latin typeface="Agrandir"/>
              <a:ea typeface="Calibri"/>
              <a:cs typeface="Calibri"/>
            </a:endParaRPr>
          </a:p>
          <a:p>
            <a:pPr marL="457200" lvl="0" indent="-457200">
              <a:buFont typeface="Calibri"/>
              <a:buChar char="-"/>
            </a:pPr>
            <a:endParaRPr lang="fr-FR" sz="2000">
              <a:solidFill>
                <a:srgbClr val="004AAD"/>
              </a:solidFill>
              <a:latin typeface="Agrandir"/>
              <a:cs typeface="Calibri"/>
            </a:endParaRPr>
          </a:p>
          <a:p>
            <a:pPr marL="0" lvl="0" indent="0"/>
            <a:endParaRPr lang="fr-FR" sz="2000">
              <a:solidFill>
                <a:srgbClr val="004AAD"/>
              </a:solidFill>
              <a:latin typeface="Archive"/>
              <a:cs typeface="Calibri"/>
            </a:endParaRPr>
          </a:p>
          <a:p>
            <a:pPr marL="0" lvl="0" indent="0">
              <a:lnSpc>
                <a:spcPts val="3007"/>
              </a:lnSpc>
            </a:pPr>
            <a:endParaRPr lang="fr-FR" sz="2000">
              <a:solidFill>
                <a:srgbClr val="004AAD"/>
              </a:solidFill>
              <a:latin typeface="Archive"/>
            </a:endParaRPr>
          </a:p>
          <a:p>
            <a:pPr marL="0" lvl="0" indent="0">
              <a:lnSpc>
                <a:spcPts val="3007"/>
              </a:lnSpc>
            </a:pPr>
            <a:endParaRPr lang="fr-FR" sz="2000">
              <a:solidFill>
                <a:srgbClr val="004AAD"/>
              </a:solidFill>
              <a:latin typeface="Archive"/>
            </a:endParaRPr>
          </a:p>
          <a:p>
            <a:pPr marL="0" lvl="0" indent="0">
              <a:lnSpc>
                <a:spcPts val="3007"/>
              </a:lnSpc>
            </a:pPr>
            <a:endParaRPr lang="fr-FR" sz="2000">
              <a:solidFill>
                <a:srgbClr val="004AAD"/>
              </a:solidFill>
              <a:latin typeface="Archive"/>
            </a:endParaRPr>
          </a:p>
          <a:p>
            <a:pPr marL="0" lvl="0" indent="0">
              <a:lnSpc>
                <a:spcPts val="3007"/>
              </a:lnSpc>
            </a:pPr>
            <a:endParaRPr lang="fr-FR" sz="2000">
              <a:solidFill>
                <a:srgbClr val="004AAD"/>
              </a:solidFill>
              <a:latin typeface="Archive"/>
            </a:endParaRPr>
          </a:p>
          <a:p>
            <a:pPr marL="0" lvl="0" indent="0">
              <a:lnSpc>
                <a:spcPts val="3007"/>
              </a:lnSpc>
            </a:pPr>
            <a:endParaRPr lang="fr-FR" sz="2000">
              <a:solidFill>
                <a:srgbClr val="004AAD"/>
              </a:solidFill>
              <a:latin typeface="Archive"/>
            </a:endParaRPr>
          </a:p>
          <a:p>
            <a:pPr>
              <a:lnSpc>
                <a:spcPts val="3007"/>
              </a:lnSpc>
            </a:pPr>
            <a:endParaRPr lang="fr-FR" sz="2000" i="1">
              <a:solidFill>
                <a:srgbClr val="004AAD"/>
              </a:solidFill>
              <a:latin typeface="Archive"/>
            </a:endParaRPr>
          </a:p>
          <a:p>
            <a:pPr>
              <a:lnSpc>
                <a:spcPts val="3007"/>
              </a:lnSpc>
            </a:pPr>
            <a:endParaRPr lang="fr-FR" sz="2000" i="1">
              <a:solidFill>
                <a:srgbClr val="004AAD"/>
              </a:solidFill>
              <a:latin typeface="Archive"/>
            </a:endParaRPr>
          </a:p>
        </p:txBody>
      </p:sp>
    </p:spTree>
    <p:extLst>
      <p:ext uri="{BB962C8B-B14F-4D97-AF65-F5344CB8AC3E}">
        <p14:creationId xmlns:p14="http://schemas.microsoft.com/office/powerpoint/2010/main" val="228394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4DEC-02AA-3749-516E-7DE5BB5CBE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04C885F-BD9D-1481-0E55-6E0E47B1C05F}"/>
              </a:ext>
            </a:extLst>
          </p:cNvPr>
          <p:cNvGrpSpPr/>
          <p:nvPr/>
        </p:nvGrpSpPr>
        <p:grpSpPr>
          <a:xfrm>
            <a:off x="-47625" y="-36165"/>
            <a:ext cx="18335624" cy="10323165"/>
            <a:chOff x="0" y="-9525"/>
            <a:chExt cx="4829136" cy="2718858"/>
          </a:xfrm>
        </p:grpSpPr>
        <p:sp>
          <p:nvSpPr>
            <p:cNvPr id="3" name="Freeform 3">
              <a:extLst>
                <a:ext uri="{FF2B5EF4-FFF2-40B4-BE49-F238E27FC236}">
                  <a16:creationId xmlns:a16="http://schemas.microsoft.com/office/drawing/2014/main" id="{5A63BC30-1CFF-69C6-B061-35A46D541EEF}"/>
                </a:ext>
              </a:extLst>
            </p:cNvPr>
            <p:cNvSpPr/>
            <p:nvPr/>
          </p:nvSpPr>
          <p:spPr>
            <a:xfrm>
              <a:off x="12544"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a:extLst>
                <a:ext uri="{FF2B5EF4-FFF2-40B4-BE49-F238E27FC236}">
                  <a16:creationId xmlns:a16="http://schemas.microsoft.com/office/drawing/2014/main" id="{D215AEB2-756D-7CEC-EDBF-DC834FB376C6}"/>
                </a:ext>
              </a:extLst>
            </p:cNvPr>
            <p:cNvSpPr txBox="1"/>
            <p:nvPr/>
          </p:nvSpPr>
          <p:spPr>
            <a:xfrm>
              <a:off x="0" y="-9525"/>
              <a:ext cx="4816593" cy="2718858"/>
            </a:xfrm>
            <a:prstGeom prst="rect">
              <a:avLst/>
            </a:prstGeom>
          </p:spPr>
          <p:txBody>
            <a:bodyPr lIns="50800" tIns="50800" rIns="50800" bIns="50800" rtlCol="0" anchor="ctr"/>
            <a:lstStyle/>
            <a:p>
              <a:pPr algn="ctr">
                <a:lnSpc>
                  <a:spcPts val="3293"/>
                </a:lnSpc>
              </a:pPr>
              <a:endParaRPr/>
            </a:p>
          </p:txBody>
        </p:sp>
      </p:grpSp>
      <p:grpSp>
        <p:nvGrpSpPr>
          <p:cNvPr id="5" name="Group 5">
            <a:extLst>
              <a:ext uri="{FF2B5EF4-FFF2-40B4-BE49-F238E27FC236}">
                <a16:creationId xmlns:a16="http://schemas.microsoft.com/office/drawing/2014/main" id="{B98AF992-7DC0-3EEC-F234-DA3E58A7CA90}"/>
              </a:ext>
            </a:extLst>
          </p:cNvPr>
          <p:cNvGrpSpPr/>
          <p:nvPr/>
        </p:nvGrpSpPr>
        <p:grpSpPr>
          <a:xfrm>
            <a:off x="574091" y="1070429"/>
            <a:ext cx="17713909" cy="8677536"/>
            <a:chOff x="0" y="-9525"/>
            <a:chExt cx="4838484" cy="2285442"/>
          </a:xfrm>
        </p:grpSpPr>
        <p:sp>
          <p:nvSpPr>
            <p:cNvPr id="6" name="Freeform 6">
              <a:extLst>
                <a:ext uri="{FF2B5EF4-FFF2-40B4-BE49-F238E27FC236}">
                  <a16:creationId xmlns:a16="http://schemas.microsoft.com/office/drawing/2014/main" id="{D15C8D29-9E5B-B12B-994A-72084227E03E}"/>
                </a:ext>
              </a:extLst>
            </p:cNvPr>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7" name="TextBox 7">
              <a:extLst>
                <a:ext uri="{FF2B5EF4-FFF2-40B4-BE49-F238E27FC236}">
                  <a16:creationId xmlns:a16="http://schemas.microsoft.com/office/drawing/2014/main" id="{12148DD1-4D21-12C2-13A6-AFBB1BB5FF58}"/>
                </a:ext>
              </a:extLst>
            </p:cNvPr>
            <p:cNvSpPr txBox="1"/>
            <p:nvPr/>
          </p:nvSpPr>
          <p:spPr>
            <a:xfrm>
              <a:off x="0" y="-9525"/>
              <a:ext cx="4838484" cy="2285442"/>
            </a:xfrm>
            <a:prstGeom prst="rect">
              <a:avLst/>
            </a:prstGeom>
          </p:spPr>
          <p:txBody>
            <a:bodyPr lIns="50800" tIns="50800" rIns="50800" bIns="50800" rtlCol="0" anchor="ctr"/>
            <a:lstStyle/>
            <a:p>
              <a:pPr algn="ctr">
                <a:lnSpc>
                  <a:spcPts val="3293"/>
                </a:lnSpc>
              </a:pPr>
              <a:endParaRPr/>
            </a:p>
          </p:txBody>
        </p:sp>
      </p:grpSp>
      <p:grpSp>
        <p:nvGrpSpPr>
          <p:cNvPr id="8" name="Group 8">
            <a:extLst>
              <a:ext uri="{FF2B5EF4-FFF2-40B4-BE49-F238E27FC236}">
                <a16:creationId xmlns:a16="http://schemas.microsoft.com/office/drawing/2014/main" id="{D6FD0F29-FAA7-5471-588C-DF07C2857103}"/>
              </a:ext>
            </a:extLst>
          </p:cNvPr>
          <p:cNvGrpSpPr/>
          <p:nvPr/>
        </p:nvGrpSpPr>
        <p:grpSpPr>
          <a:xfrm>
            <a:off x="9166981" y="-9525"/>
            <a:ext cx="9121020" cy="6862880"/>
            <a:chOff x="0" y="0"/>
            <a:chExt cx="2549978" cy="1807508"/>
          </a:xfrm>
        </p:grpSpPr>
        <p:sp>
          <p:nvSpPr>
            <p:cNvPr id="9" name="Freeform 9">
              <a:extLst>
                <a:ext uri="{FF2B5EF4-FFF2-40B4-BE49-F238E27FC236}">
                  <a16:creationId xmlns:a16="http://schemas.microsoft.com/office/drawing/2014/main" id="{D317A3FF-D13C-942A-8A5A-BE6DFA0D549D}"/>
                </a:ext>
              </a:extLst>
            </p:cNvPr>
            <p:cNvSpPr/>
            <p:nvPr/>
          </p:nvSpPr>
          <p:spPr>
            <a:xfrm>
              <a:off x="0" y="0"/>
              <a:ext cx="2549978" cy="1807508"/>
            </a:xfrm>
            <a:custGeom>
              <a:avLst/>
              <a:gdLst/>
              <a:ahLst/>
              <a:cxnLst/>
              <a:rect l="l" t="t" r="r" b="b"/>
              <a:pathLst>
                <a:path w="2549978" h="1807508">
                  <a:moveTo>
                    <a:pt x="0" y="0"/>
                  </a:moveTo>
                  <a:lnTo>
                    <a:pt x="2549978" y="0"/>
                  </a:lnTo>
                  <a:lnTo>
                    <a:pt x="2549978" y="1807508"/>
                  </a:lnTo>
                  <a:lnTo>
                    <a:pt x="0" y="1807508"/>
                  </a:lnTo>
                  <a:close/>
                </a:path>
              </a:pathLst>
            </a:custGeom>
            <a:solidFill>
              <a:srgbClr val="FFFFFF"/>
            </a:solidFill>
          </p:spPr>
          <p:txBody>
            <a:bodyPr/>
            <a:lstStyle/>
            <a:p>
              <a:endParaRPr lang="fr-FR"/>
            </a:p>
          </p:txBody>
        </p:sp>
        <p:sp>
          <p:nvSpPr>
            <p:cNvPr id="10" name="TextBox 10">
              <a:extLst>
                <a:ext uri="{FF2B5EF4-FFF2-40B4-BE49-F238E27FC236}">
                  <a16:creationId xmlns:a16="http://schemas.microsoft.com/office/drawing/2014/main" id="{DFD24320-ECC5-F360-B3AE-89E026E575FE}"/>
                </a:ext>
              </a:extLst>
            </p:cNvPr>
            <p:cNvSpPr txBox="1"/>
            <p:nvPr/>
          </p:nvSpPr>
          <p:spPr>
            <a:xfrm>
              <a:off x="0" y="-9525"/>
              <a:ext cx="2549978" cy="1817033"/>
            </a:xfrm>
            <a:prstGeom prst="rect">
              <a:avLst/>
            </a:prstGeom>
          </p:spPr>
          <p:txBody>
            <a:bodyPr lIns="50800" tIns="50800" rIns="50800" bIns="50800" rtlCol="0" anchor="ctr"/>
            <a:lstStyle/>
            <a:p>
              <a:pPr algn="ctr">
                <a:lnSpc>
                  <a:spcPts val="3293"/>
                </a:lnSpc>
              </a:pPr>
              <a:endParaRPr/>
            </a:p>
          </p:txBody>
        </p:sp>
      </p:grpSp>
      <p:sp>
        <p:nvSpPr>
          <p:cNvPr id="11" name="Freeform 11">
            <a:extLst>
              <a:ext uri="{FF2B5EF4-FFF2-40B4-BE49-F238E27FC236}">
                <a16:creationId xmlns:a16="http://schemas.microsoft.com/office/drawing/2014/main" id="{A5252D85-DD2E-E4D3-D30C-723414E933D6}"/>
              </a:ext>
            </a:extLst>
          </p:cNvPr>
          <p:cNvSpPr/>
          <p:nvPr/>
        </p:nvSpPr>
        <p:spPr>
          <a:xfrm>
            <a:off x="16413662" y="-9525"/>
            <a:ext cx="1691277" cy="164494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3"/>
            <a:stretch>
              <a:fillRect/>
            </a:stretch>
          </a:blipFill>
        </p:spPr>
        <p:txBody>
          <a:bodyPr/>
          <a:lstStyle/>
          <a:p>
            <a:endParaRPr lang="fr-FR"/>
          </a:p>
        </p:txBody>
      </p:sp>
      <p:sp>
        <p:nvSpPr>
          <p:cNvPr id="12" name="Freeform 12">
            <a:extLst>
              <a:ext uri="{FF2B5EF4-FFF2-40B4-BE49-F238E27FC236}">
                <a16:creationId xmlns:a16="http://schemas.microsoft.com/office/drawing/2014/main" id="{CB02041D-164D-07D3-7B89-9055F2587020}"/>
              </a:ext>
            </a:extLst>
          </p:cNvPr>
          <p:cNvSpPr/>
          <p:nvPr/>
        </p:nvSpPr>
        <p:spPr>
          <a:xfrm>
            <a:off x="9297181" y="166739"/>
            <a:ext cx="829682" cy="946465"/>
          </a:xfrm>
          <a:custGeom>
            <a:avLst/>
            <a:gdLst/>
            <a:ahLst/>
            <a:cxnLst/>
            <a:rect l="l" t="t" r="r" b="b"/>
            <a:pathLst>
              <a:path w="829682" h="946465">
                <a:moveTo>
                  <a:pt x="0" y="0"/>
                </a:moveTo>
                <a:lnTo>
                  <a:pt x="829681" y="0"/>
                </a:lnTo>
                <a:lnTo>
                  <a:pt x="829681" y="946465"/>
                </a:lnTo>
                <a:lnTo>
                  <a:pt x="0" y="946465"/>
                </a:lnTo>
                <a:lnTo>
                  <a:pt x="0" y="0"/>
                </a:lnTo>
                <a:close/>
              </a:path>
            </a:pathLst>
          </a:custGeom>
          <a:blipFill>
            <a:blip r:embed="rId4"/>
            <a:stretch>
              <a:fillRect/>
            </a:stretch>
          </a:blipFill>
        </p:spPr>
        <p:txBody>
          <a:bodyPr/>
          <a:lstStyle/>
          <a:p>
            <a:endParaRPr lang="fr-FR"/>
          </a:p>
        </p:txBody>
      </p:sp>
      <p:sp>
        <p:nvSpPr>
          <p:cNvPr id="13" name="Freeform 13">
            <a:extLst>
              <a:ext uri="{FF2B5EF4-FFF2-40B4-BE49-F238E27FC236}">
                <a16:creationId xmlns:a16="http://schemas.microsoft.com/office/drawing/2014/main" id="{B0723713-6AE3-6FC8-BEE0-9AED3CEAC6DC}"/>
              </a:ext>
            </a:extLst>
          </p:cNvPr>
          <p:cNvSpPr/>
          <p:nvPr/>
        </p:nvSpPr>
        <p:spPr>
          <a:xfrm>
            <a:off x="10107812" y="216125"/>
            <a:ext cx="935816" cy="847694"/>
          </a:xfrm>
          <a:custGeom>
            <a:avLst/>
            <a:gdLst/>
            <a:ahLst/>
            <a:cxnLst/>
            <a:rect l="l" t="t" r="r" b="b"/>
            <a:pathLst>
              <a:path w="935816" h="847694">
                <a:moveTo>
                  <a:pt x="0" y="0"/>
                </a:moveTo>
                <a:lnTo>
                  <a:pt x="935817" y="0"/>
                </a:lnTo>
                <a:lnTo>
                  <a:pt x="935817" y="847694"/>
                </a:lnTo>
                <a:lnTo>
                  <a:pt x="0" y="847694"/>
                </a:lnTo>
                <a:lnTo>
                  <a:pt x="0" y="0"/>
                </a:lnTo>
                <a:close/>
              </a:path>
            </a:pathLst>
          </a:custGeom>
          <a:blipFill>
            <a:blip r:embed="rId5"/>
            <a:stretch>
              <a:fillRect/>
            </a:stretch>
          </a:blipFill>
        </p:spPr>
        <p:txBody>
          <a:bodyPr/>
          <a:lstStyle/>
          <a:p>
            <a:endParaRPr lang="fr-FR"/>
          </a:p>
        </p:txBody>
      </p:sp>
      <p:sp>
        <p:nvSpPr>
          <p:cNvPr id="19" name="TextBox 19">
            <a:extLst>
              <a:ext uri="{FF2B5EF4-FFF2-40B4-BE49-F238E27FC236}">
                <a16:creationId xmlns:a16="http://schemas.microsoft.com/office/drawing/2014/main" id="{3EB015D6-9A08-63DC-7F7D-CF4085E1C097}"/>
              </a:ext>
            </a:extLst>
          </p:cNvPr>
          <p:cNvSpPr txBox="1"/>
          <p:nvPr/>
        </p:nvSpPr>
        <p:spPr>
          <a:xfrm>
            <a:off x="2547028" y="209550"/>
            <a:ext cx="6467552" cy="723900"/>
          </a:xfrm>
          <a:prstGeom prst="rect">
            <a:avLst/>
          </a:prstGeom>
        </p:spPr>
        <p:txBody>
          <a:bodyPr lIns="0" tIns="0" rIns="0" bIns="0" rtlCol="0" anchor="t">
            <a:spAutoFit/>
          </a:bodyPr>
          <a:lstStyle/>
          <a:p>
            <a:pPr marL="0" lvl="0" indent="0" algn="just">
              <a:lnSpc>
                <a:spcPts val="5767"/>
              </a:lnSpc>
            </a:pPr>
            <a:r>
              <a:rPr lang="en-US" sz="4806" err="1">
                <a:solidFill>
                  <a:srgbClr val="FFFFFF"/>
                </a:solidFill>
                <a:latin typeface="Archive"/>
              </a:rPr>
              <a:t>L’appel</a:t>
            </a:r>
            <a:r>
              <a:rPr lang="en-US" sz="4806">
                <a:solidFill>
                  <a:srgbClr val="FFFFFF"/>
                </a:solidFill>
                <a:latin typeface="Archive"/>
              </a:rPr>
              <a:t> à communs </a:t>
            </a:r>
          </a:p>
        </p:txBody>
      </p:sp>
      <p:sp>
        <p:nvSpPr>
          <p:cNvPr id="38" name="TextBox 17">
            <a:extLst>
              <a:ext uri="{FF2B5EF4-FFF2-40B4-BE49-F238E27FC236}">
                <a16:creationId xmlns:a16="http://schemas.microsoft.com/office/drawing/2014/main" id="{600AD5FC-B569-18B9-DFC5-1BCF3CAE7CF6}"/>
              </a:ext>
            </a:extLst>
          </p:cNvPr>
          <p:cNvSpPr txBox="1"/>
          <p:nvPr/>
        </p:nvSpPr>
        <p:spPr>
          <a:xfrm>
            <a:off x="11656920" y="321898"/>
            <a:ext cx="8137211" cy="584775"/>
          </a:xfrm>
          <a:prstGeom prst="rect">
            <a:avLst/>
          </a:prstGeom>
        </p:spPr>
        <p:txBody>
          <a:bodyPr lIns="0" tIns="0" rIns="0" bIns="0" rtlCol="0" anchor="t">
            <a:spAutoFit/>
          </a:bodyPr>
          <a:lstStyle/>
          <a:p>
            <a:pPr algn="just"/>
            <a:r>
              <a:rPr lang="en-US" sz="3800">
                <a:solidFill>
                  <a:srgbClr val="004AAD"/>
                </a:solidFill>
                <a:latin typeface="Archive"/>
              </a:rPr>
              <a:t>Precious Plastics</a:t>
            </a:r>
            <a:endParaRPr lang="en-US" sz="3800">
              <a:cs typeface="Calibri"/>
            </a:endParaRPr>
          </a:p>
        </p:txBody>
      </p:sp>
      <p:pic>
        <p:nvPicPr>
          <p:cNvPr id="14" name="Picture 13" descr="A group of colorful rectangular shapes with black text&#10;&#10;Description automatically generated">
            <a:extLst>
              <a:ext uri="{FF2B5EF4-FFF2-40B4-BE49-F238E27FC236}">
                <a16:creationId xmlns:a16="http://schemas.microsoft.com/office/drawing/2014/main" id="{F96938BF-BA48-56DF-342D-252DB2AC0053}"/>
              </a:ext>
            </a:extLst>
          </p:cNvPr>
          <p:cNvPicPr>
            <a:picLocks noChangeAspect="1"/>
          </p:cNvPicPr>
          <p:nvPr/>
        </p:nvPicPr>
        <p:blipFill>
          <a:blip r:embed="rId6"/>
          <a:stretch>
            <a:fillRect/>
          </a:stretch>
        </p:blipFill>
        <p:spPr>
          <a:xfrm>
            <a:off x="3839346" y="2627098"/>
            <a:ext cx="11180805" cy="4275952"/>
          </a:xfrm>
          <a:prstGeom prst="rect">
            <a:avLst/>
          </a:prstGeom>
        </p:spPr>
      </p:pic>
      <p:sp>
        <p:nvSpPr>
          <p:cNvPr id="15" name="TextBox 14">
            <a:extLst>
              <a:ext uri="{FF2B5EF4-FFF2-40B4-BE49-F238E27FC236}">
                <a16:creationId xmlns:a16="http://schemas.microsoft.com/office/drawing/2014/main" id="{29E9C50A-904A-1692-B552-C2D1905A214C}"/>
              </a:ext>
            </a:extLst>
          </p:cNvPr>
          <p:cNvSpPr txBox="1"/>
          <p:nvPr/>
        </p:nvSpPr>
        <p:spPr>
          <a:xfrm>
            <a:off x="6595418" y="6935229"/>
            <a:ext cx="514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Source: </a:t>
            </a:r>
            <a:r>
              <a:rPr lang="en-US">
                <a:ea typeface="+mn-lt"/>
                <a:cs typeface="+mn-lt"/>
              </a:rPr>
              <a:t>preciousplastic.com/impact/2024</a:t>
            </a:r>
            <a:endParaRPr lang="en-US"/>
          </a:p>
        </p:txBody>
      </p:sp>
    </p:spTree>
    <p:extLst>
      <p:ext uri="{BB962C8B-B14F-4D97-AF65-F5344CB8AC3E}">
        <p14:creationId xmlns:p14="http://schemas.microsoft.com/office/powerpoint/2010/main" val="393797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4DEC-02AA-3749-516E-7DE5BB5CBE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04C885F-BD9D-1481-0E55-6E0E47B1C05F}"/>
              </a:ext>
            </a:extLst>
          </p:cNvPr>
          <p:cNvGrpSpPr/>
          <p:nvPr/>
        </p:nvGrpSpPr>
        <p:grpSpPr>
          <a:xfrm>
            <a:off x="-47625" y="-36165"/>
            <a:ext cx="18335624" cy="10323165"/>
            <a:chOff x="0" y="-9525"/>
            <a:chExt cx="4829136" cy="2718858"/>
          </a:xfrm>
        </p:grpSpPr>
        <p:sp>
          <p:nvSpPr>
            <p:cNvPr id="3" name="Freeform 3">
              <a:extLst>
                <a:ext uri="{FF2B5EF4-FFF2-40B4-BE49-F238E27FC236}">
                  <a16:creationId xmlns:a16="http://schemas.microsoft.com/office/drawing/2014/main" id="{5A63BC30-1CFF-69C6-B061-35A46D541EEF}"/>
                </a:ext>
              </a:extLst>
            </p:cNvPr>
            <p:cNvSpPr/>
            <p:nvPr/>
          </p:nvSpPr>
          <p:spPr>
            <a:xfrm>
              <a:off x="12544"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a:extLst>
                <a:ext uri="{FF2B5EF4-FFF2-40B4-BE49-F238E27FC236}">
                  <a16:creationId xmlns:a16="http://schemas.microsoft.com/office/drawing/2014/main" id="{D215AEB2-756D-7CEC-EDBF-DC834FB376C6}"/>
                </a:ext>
              </a:extLst>
            </p:cNvPr>
            <p:cNvSpPr txBox="1"/>
            <p:nvPr/>
          </p:nvSpPr>
          <p:spPr>
            <a:xfrm>
              <a:off x="0" y="-9525"/>
              <a:ext cx="4816593" cy="2718858"/>
            </a:xfrm>
            <a:prstGeom prst="rect">
              <a:avLst/>
            </a:prstGeom>
          </p:spPr>
          <p:txBody>
            <a:bodyPr lIns="50800" tIns="50800" rIns="50800" bIns="50800" rtlCol="0" anchor="ctr"/>
            <a:lstStyle/>
            <a:p>
              <a:pPr algn="ctr">
                <a:lnSpc>
                  <a:spcPts val="3293"/>
                </a:lnSpc>
              </a:pPr>
              <a:endParaRPr/>
            </a:p>
          </p:txBody>
        </p:sp>
      </p:grpSp>
      <p:grpSp>
        <p:nvGrpSpPr>
          <p:cNvPr id="5" name="Group 5">
            <a:extLst>
              <a:ext uri="{FF2B5EF4-FFF2-40B4-BE49-F238E27FC236}">
                <a16:creationId xmlns:a16="http://schemas.microsoft.com/office/drawing/2014/main" id="{B98AF992-7DC0-3EEC-F234-DA3E58A7CA90}"/>
              </a:ext>
            </a:extLst>
          </p:cNvPr>
          <p:cNvGrpSpPr/>
          <p:nvPr/>
        </p:nvGrpSpPr>
        <p:grpSpPr>
          <a:xfrm>
            <a:off x="574091" y="1070429"/>
            <a:ext cx="17713909" cy="8677536"/>
            <a:chOff x="0" y="-9525"/>
            <a:chExt cx="4838484" cy="2285442"/>
          </a:xfrm>
        </p:grpSpPr>
        <p:sp>
          <p:nvSpPr>
            <p:cNvPr id="6" name="Freeform 6">
              <a:extLst>
                <a:ext uri="{FF2B5EF4-FFF2-40B4-BE49-F238E27FC236}">
                  <a16:creationId xmlns:a16="http://schemas.microsoft.com/office/drawing/2014/main" id="{D15C8D29-9E5B-B12B-994A-72084227E03E}"/>
                </a:ext>
              </a:extLst>
            </p:cNvPr>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7" name="TextBox 7">
              <a:extLst>
                <a:ext uri="{FF2B5EF4-FFF2-40B4-BE49-F238E27FC236}">
                  <a16:creationId xmlns:a16="http://schemas.microsoft.com/office/drawing/2014/main" id="{12148DD1-4D21-12C2-13A6-AFBB1BB5FF58}"/>
                </a:ext>
              </a:extLst>
            </p:cNvPr>
            <p:cNvSpPr txBox="1"/>
            <p:nvPr/>
          </p:nvSpPr>
          <p:spPr>
            <a:xfrm>
              <a:off x="0" y="-9525"/>
              <a:ext cx="4838484" cy="2285442"/>
            </a:xfrm>
            <a:prstGeom prst="rect">
              <a:avLst/>
            </a:prstGeom>
          </p:spPr>
          <p:txBody>
            <a:bodyPr lIns="50800" tIns="50800" rIns="50800" bIns="50800" rtlCol="0" anchor="ctr"/>
            <a:lstStyle/>
            <a:p>
              <a:pPr algn="ctr">
                <a:lnSpc>
                  <a:spcPts val="3293"/>
                </a:lnSpc>
              </a:pPr>
              <a:endParaRPr/>
            </a:p>
          </p:txBody>
        </p:sp>
      </p:grpSp>
      <p:grpSp>
        <p:nvGrpSpPr>
          <p:cNvPr id="8" name="Group 8">
            <a:extLst>
              <a:ext uri="{FF2B5EF4-FFF2-40B4-BE49-F238E27FC236}">
                <a16:creationId xmlns:a16="http://schemas.microsoft.com/office/drawing/2014/main" id="{D6FD0F29-FAA7-5471-588C-DF07C2857103}"/>
              </a:ext>
            </a:extLst>
          </p:cNvPr>
          <p:cNvGrpSpPr/>
          <p:nvPr/>
        </p:nvGrpSpPr>
        <p:grpSpPr>
          <a:xfrm>
            <a:off x="9166981" y="-9525"/>
            <a:ext cx="9121020" cy="6862880"/>
            <a:chOff x="0" y="0"/>
            <a:chExt cx="2549978" cy="1807508"/>
          </a:xfrm>
        </p:grpSpPr>
        <p:sp>
          <p:nvSpPr>
            <p:cNvPr id="9" name="Freeform 9">
              <a:extLst>
                <a:ext uri="{FF2B5EF4-FFF2-40B4-BE49-F238E27FC236}">
                  <a16:creationId xmlns:a16="http://schemas.microsoft.com/office/drawing/2014/main" id="{D317A3FF-D13C-942A-8A5A-BE6DFA0D549D}"/>
                </a:ext>
              </a:extLst>
            </p:cNvPr>
            <p:cNvSpPr/>
            <p:nvPr/>
          </p:nvSpPr>
          <p:spPr>
            <a:xfrm>
              <a:off x="0" y="0"/>
              <a:ext cx="2549978" cy="1807508"/>
            </a:xfrm>
            <a:custGeom>
              <a:avLst/>
              <a:gdLst/>
              <a:ahLst/>
              <a:cxnLst/>
              <a:rect l="l" t="t" r="r" b="b"/>
              <a:pathLst>
                <a:path w="2549978" h="1807508">
                  <a:moveTo>
                    <a:pt x="0" y="0"/>
                  </a:moveTo>
                  <a:lnTo>
                    <a:pt x="2549978" y="0"/>
                  </a:lnTo>
                  <a:lnTo>
                    <a:pt x="2549978" y="1807508"/>
                  </a:lnTo>
                  <a:lnTo>
                    <a:pt x="0" y="1807508"/>
                  </a:lnTo>
                  <a:close/>
                </a:path>
              </a:pathLst>
            </a:custGeom>
            <a:solidFill>
              <a:srgbClr val="FFFFFF"/>
            </a:solidFill>
          </p:spPr>
          <p:txBody>
            <a:bodyPr/>
            <a:lstStyle/>
            <a:p>
              <a:endParaRPr lang="fr-FR"/>
            </a:p>
          </p:txBody>
        </p:sp>
        <p:sp>
          <p:nvSpPr>
            <p:cNvPr id="10" name="TextBox 10">
              <a:extLst>
                <a:ext uri="{FF2B5EF4-FFF2-40B4-BE49-F238E27FC236}">
                  <a16:creationId xmlns:a16="http://schemas.microsoft.com/office/drawing/2014/main" id="{DFD24320-ECC5-F360-B3AE-89E026E575FE}"/>
                </a:ext>
              </a:extLst>
            </p:cNvPr>
            <p:cNvSpPr txBox="1"/>
            <p:nvPr/>
          </p:nvSpPr>
          <p:spPr>
            <a:xfrm>
              <a:off x="0" y="-9525"/>
              <a:ext cx="2549978" cy="1817033"/>
            </a:xfrm>
            <a:prstGeom prst="rect">
              <a:avLst/>
            </a:prstGeom>
          </p:spPr>
          <p:txBody>
            <a:bodyPr lIns="50800" tIns="50800" rIns="50800" bIns="50800" rtlCol="0" anchor="ctr"/>
            <a:lstStyle/>
            <a:p>
              <a:pPr algn="ctr">
                <a:lnSpc>
                  <a:spcPts val="3293"/>
                </a:lnSpc>
              </a:pPr>
              <a:endParaRPr/>
            </a:p>
          </p:txBody>
        </p:sp>
      </p:grpSp>
      <p:sp>
        <p:nvSpPr>
          <p:cNvPr id="11" name="Freeform 11">
            <a:extLst>
              <a:ext uri="{FF2B5EF4-FFF2-40B4-BE49-F238E27FC236}">
                <a16:creationId xmlns:a16="http://schemas.microsoft.com/office/drawing/2014/main" id="{A5252D85-DD2E-E4D3-D30C-723414E933D6}"/>
              </a:ext>
            </a:extLst>
          </p:cNvPr>
          <p:cNvSpPr/>
          <p:nvPr/>
        </p:nvSpPr>
        <p:spPr>
          <a:xfrm>
            <a:off x="16413662" y="-9525"/>
            <a:ext cx="1691277" cy="164494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3"/>
            <a:stretch>
              <a:fillRect/>
            </a:stretch>
          </a:blipFill>
        </p:spPr>
        <p:txBody>
          <a:bodyPr/>
          <a:lstStyle/>
          <a:p>
            <a:endParaRPr lang="fr-FR"/>
          </a:p>
        </p:txBody>
      </p:sp>
      <p:sp>
        <p:nvSpPr>
          <p:cNvPr id="12" name="Freeform 12">
            <a:extLst>
              <a:ext uri="{FF2B5EF4-FFF2-40B4-BE49-F238E27FC236}">
                <a16:creationId xmlns:a16="http://schemas.microsoft.com/office/drawing/2014/main" id="{CB02041D-164D-07D3-7B89-9055F2587020}"/>
              </a:ext>
            </a:extLst>
          </p:cNvPr>
          <p:cNvSpPr/>
          <p:nvPr/>
        </p:nvSpPr>
        <p:spPr>
          <a:xfrm>
            <a:off x="9297181" y="166739"/>
            <a:ext cx="829682" cy="946465"/>
          </a:xfrm>
          <a:custGeom>
            <a:avLst/>
            <a:gdLst/>
            <a:ahLst/>
            <a:cxnLst/>
            <a:rect l="l" t="t" r="r" b="b"/>
            <a:pathLst>
              <a:path w="829682" h="946465">
                <a:moveTo>
                  <a:pt x="0" y="0"/>
                </a:moveTo>
                <a:lnTo>
                  <a:pt x="829681" y="0"/>
                </a:lnTo>
                <a:lnTo>
                  <a:pt x="829681" y="946465"/>
                </a:lnTo>
                <a:lnTo>
                  <a:pt x="0" y="946465"/>
                </a:lnTo>
                <a:lnTo>
                  <a:pt x="0" y="0"/>
                </a:lnTo>
                <a:close/>
              </a:path>
            </a:pathLst>
          </a:custGeom>
          <a:blipFill>
            <a:blip r:embed="rId4"/>
            <a:stretch>
              <a:fillRect/>
            </a:stretch>
          </a:blipFill>
        </p:spPr>
        <p:txBody>
          <a:bodyPr/>
          <a:lstStyle/>
          <a:p>
            <a:endParaRPr lang="fr-FR"/>
          </a:p>
        </p:txBody>
      </p:sp>
      <p:sp>
        <p:nvSpPr>
          <p:cNvPr id="13" name="Freeform 13">
            <a:extLst>
              <a:ext uri="{FF2B5EF4-FFF2-40B4-BE49-F238E27FC236}">
                <a16:creationId xmlns:a16="http://schemas.microsoft.com/office/drawing/2014/main" id="{B0723713-6AE3-6FC8-BEE0-9AED3CEAC6DC}"/>
              </a:ext>
            </a:extLst>
          </p:cNvPr>
          <p:cNvSpPr/>
          <p:nvPr/>
        </p:nvSpPr>
        <p:spPr>
          <a:xfrm>
            <a:off x="10107812" y="216125"/>
            <a:ext cx="935816" cy="847694"/>
          </a:xfrm>
          <a:custGeom>
            <a:avLst/>
            <a:gdLst/>
            <a:ahLst/>
            <a:cxnLst/>
            <a:rect l="l" t="t" r="r" b="b"/>
            <a:pathLst>
              <a:path w="935816" h="847694">
                <a:moveTo>
                  <a:pt x="0" y="0"/>
                </a:moveTo>
                <a:lnTo>
                  <a:pt x="935817" y="0"/>
                </a:lnTo>
                <a:lnTo>
                  <a:pt x="935817" y="847694"/>
                </a:lnTo>
                <a:lnTo>
                  <a:pt x="0" y="847694"/>
                </a:lnTo>
                <a:lnTo>
                  <a:pt x="0" y="0"/>
                </a:lnTo>
                <a:close/>
              </a:path>
            </a:pathLst>
          </a:custGeom>
          <a:blipFill>
            <a:blip r:embed="rId5"/>
            <a:stretch>
              <a:fillRect/>
            </a:stretch>
          </a:blipFill>
        </p:spPr>
        <p:txBody>
          <a:bodyPr/>
          <a:lstStyle/>
          <a:p>
            <a:endParaRPr lang="fr-FR"/>
          </a:p>
        </p:txBody>
      </p:sp>
      <p:sp>
        <p:nvSpPr>
          <p:cNvPr id="19" name="TextBox 19">
            <a:extLst>
              <a:ext uri="{FF2B5EF4-FFF2-40B4-BE49-F238E27FC236}">
                <a16:creationId xmlns:a16="http://schemas.microsoft.com/office/drawing/2014/main" id="{3EB015D6-9A08-63DC-7F7D-CF4085E1C097}"/>
              </a:ext>
            </a:extLst>
          </p:cNvPr>
          <p:cNvSpPr txBox="1"/>
          <p:nvPr/>
        </p:nvSpPr>
        <p:spPr>
          <a:xfrm>
            <a:off x="2547028" y="209550"/>
            <a:ext cx="6467552" cy="723900"/>
          </a:xfrm>
          <a:prstGeom prst="rect">
            <a:avLst/>
          </a:prstGeom>
        </p:spPr>
        <p:txBody>
          <a:bodyPr lIns="0" tIns="0" rIns="0" bIns="0" rtlCol="0" anchor="t">
            <a:spAutoFit/>
          </a:bodyPr>
          <a:lstStyle/>
          <a:p>
            <a:pPr marL="0" lvl="0" indent="0" algn="just">
              <a:lnSpc>
                <a:spcPts val="5767"/>
              </a:lnSpc>
            </a:pPr>
            <a:r>
              <a:rPr lang="en-US" sz="4806" err="1">
                <a:solidFill>
                  <a:srgbClr val="FFFFFF"/>
                </a:solidFill>
                <a:latin typeface="Archive"/>
              </a:rPr>
              <a:t>L’appel</a:t>
            </a:r>
            <a:r>
              <a:rPr lang="en-US" sz="4806">
                <a:solidFill>
                  <a:srgbClr val="FFFFFF"/>
                </a:solidFill>
                <a:latin typeface="Archive"/>
              </a:rPr>
              <a:t> à communs </a:t>
            </a:r>
          </a:p>
        </p:txBody>
      </p:sp>
      <p:sp>
        <p:nvSpPr>
          <p:cNvPr id="38" name="TextBox 17">
            <a:extLst>
              <a:ext uri="{FF2B5EF4-FFF2-40B4-BE49-F238E27FC236}">
                <a16:creationId xmlns:a16="http://schemas.microsoft.com/office/drawing/2014/main" id="{600AD5FC-B569-18B9-DFC5-1BCF3CAE7CF6}"/>
              </a:ext>
            </a:extLst>
          </p:cNvPr>
          <p:cNvSpPr txBox="1"/>
          <p:nvPr/>
        </p:nvSpPr>
        <p:spPr>
          <a:xfrm>
            <a:off x="11672366" y="337343"/>
            <a:ext cx="8137211" cy="733086"/>
          </a:xfrm>
          <a:prstGeom prst="rect">
            <a:avLst/>
          </a:prstGeom>
        </p:spPr>
        <p:txBody>
          <a:bodyPr lIns="0" tIns="0" rIns="0" bIns="0" rtlCol="0" anchor="t">
            <a:spAutoFit/>
          </a:bodyPr>
          <a:lstStyle/>
          <a:p>
            <a:pPr algn="just">
              <a:lnSpc>
                <a:spcPts val="5767"/>
              </a:lnSpc>
            </a:pPr>
            <a:r>
              <a:rPr lang="en-US" sz="4800">
                <a:solidFill>
                  <a:srgbClr val="004AAD"/>
                </a:solidFill>
                <a:latin typeface="Archive"/>
              </a:rPr>
              <a:t>Project Kamp</a:t>
            </a:r>
            <a:endParaRPr lang="en-US"/>
          </a:p>
        </p:txBody>
      </p:sp>
      <p:pic>
        <p:nvPicPr>
          <p:cNvPr id="14" name="Picture 13" descr="A blue truck with a blue trailer and a blue trailer with a blue trailer and a blue trailer with a blue trailer with a blue trailer with a blue trailer with a blue trailer with a blue trailer&#10;&#10;Description automatically generated">
            <a:extLst>
              <a:ext uri="{FF2B5EF4-FFF2-40B4-BE49-F238E27FC236}">
                <a16:creationId xmlns:a16="http://schemas.microsoft.com/office/drawing/2014/main" id="{FE593439-9D1D-9780-5E96-DE25369AB9D5}"/>
              </a:ext>
            </a:extLst>
          </p:cNvPr>
          <p:cNvPicPr>
            <a:picLocks noChangeAspect="1"/>
          </p:cNvPicPr>
          <p:nvPr/>
        </p:nvPicPr>
        <p:blipFill>
          <a:blip r:embed="rId6"/>
          <a:stretch>
            <a:fillRect/>
          </a:stretch>
        </p:blipFill>
        <p:spPr>
          <a:xfrm>
            <a:off x="2181101" y="2319981"/>
            <a:ext cx="7129580" cy="6172200"/>
          </a:xfrm>
          <a:prstGeom prst="rect">
            <a:avLst/>
          </a:prstGeom>
        </p:spPr>
      </p:pic>
      <p:pic>
        <p:nvPicPr>
          <p:cNvPr id="15" name="Picture 14" descr="A collage of a person working on a roof&#10;&#10;Description automatically generated">
            <a:extLst>
              <a:ext uri="{FF2B5EF4-FFF2-40B4-BE49-F238E27FC236}">
                <a16:creationId xmlns:a16="http://schemas.microsoft.com/office/drawing/2014/main" id="{7B6C494F-2D21-48A8-1D15-9B7DAA16FB10}"/>
              </a:ext>
            </a:extLst>
          </p:cNvPr>
          <p:cNvPicPr>
            <a:picLocks noChangeAspect="1"/>
          </p:cNvPicPr>
          <p:nvPr/>
        </p:nvPicPr>
        <p:blipFill>
          <a:blip r:embed="rId7"/>
          <a:stretch>
            <a:fillRect/>
          </a:stretch>
        </p:blipFill>
        <p:spPr>
          <a:xfrm>
            <a:off x="9192395" y="2319981"/>
            <a:ext cx="6915670" cy="6172200"/>
          </a:xfrm>
          <a:prstGeom prst="rect">
            <a:avLst/>
          </a:prstGeom>
        </p:spPr>
      </p:pic>
      <p:sp>
        <p:nvSpPr>
          <p:cNvPr id="20" name="TextBox 19">
            <a:extLst>
              <a:ext uri="{FF2B5EF4-FFF2-40B4-BE49-F238E27FC236}">
                <a16:creationId xmlns:a16="http://schemas.microsoft.com/office/drawing/2014/main" id="{43F8178A-E636-7FC2-06D1-E64CD661E284}"/>
              </a:ext>
            </a:extLst>
          </p:cNvPr>
          <p:cNvSpPr txBox="1"/>
          <p:nvPr/>
        </p:nvSpPr>
        <p:spPr>
          <a:xfrm>
            <a:off x="6440959" y="8495269"/>
            <a:ext cx="514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Source: </a:t>
            </a:r>
            <a:r>
              <a:rPr lang="en-US">
                <a:ea typeface="+mn-lt"/>
                <a:cs typeface="+mn-lt"/>
              </a:rPr>
              <a:t>projectkamp.com/season-3.html</a:t>
            </a:r>
            <a:endParaRPr lang="en-US">
              <a:cs typeface="Calibri"/>
            </a:endParaRPr>
          </a:p>
        </p:txBody>
      </p:sp>
    </p:spTree>
    <p:extLst>
      <p:ext uri="{BB962C8B-B14F-4D97-AF65-F5344CB8AC3E}">
        <p14:creationId xmlns:p14="http://schemas.microsoft.com/office/powerpoint/2010/main" val="238679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3504082"/>
            <a:ext cx="16073874" cy="6310087"/>
          </a:xfrm>
          <a:custGeom>
            <a:avLst/>
            <a:gdLst/>
            <a:ahLst/>
            <a:cxnLst/>
            <a:rect l="l" t="t" r="r" b="b"/>
            <a:pathLst>
              <a:path w="16073874" h="6310087">
                <a:moveTo>
                  <a:pt x="0" y="0"/>
                </a:moveTo>
                <a:lnTo>
                  <a:pt x="16073874" y="0"/>
                </a:lnTo>
                <a:lnTo>
                  <a:pt x="16073874" y="6310087"/>
                </a:lnTo>
                <a:lnTo>
                  <a:pt x="0" y="6310087"/>
                </a:lnTo>
                <a:lnTo>
                  <a:pt x="0" y="0"/>
                </a:lnTo>
                <a:close/>
              </a:path>
            </a:pathLst>
          </a:custGeom>
          <a:blipFill>
            <a:blip r:embed="rId3"/>
            <a:stretch>
              <a:fillRect l="-4979" t="-5813" b="-4641"/>
            </a:stretch>
          </a:blipFill>
        </p:spPr>
        <p:txBody>
          <a:bodyPr/>
          <a:lstStyle/>
          <a:p>
            <a:endParaRPr lang="fr-FR"/>
          </a:p>
        </p:txBody>
      </p:sp>
      <p:sp>
        <p:nvSpPr>
          <p:cNvPr id="3" name="Freeform 3"/>
          <p:cNvSpPr/>
          <p:nvPr/>
        </p:nvSpPr>
        <p:spPr>
          <a:xfrm rot="1350378">
            <a:off x="16349338" y="3949322"/>
            <a:ext cx="5580455" cy="7910439"/>
          </a:xfrm>
          <a:custGeom>
            <a:avLst/>
            <a:gdLst/>
            <a:ahLst/>
            <a:cxnLst/>
            <a:rect l="l" t="t" r="r" b="b"/>
            <a:pathLst>
              <a:path w="5580455" h="7910439">
                <a:moveTo>
                  <a:pt x="0" y="0"/>
                </a:moveTo>
                <a:lnTo>
                  <a:pt x="5580455" y="0"/>
                </a:lnTo>
                <a:lnTo>
                  <a:pt x="5580455" y="7910439"/>
                </a:lnTo>
                <a:lnTo>
                  <a:pt x="0" y="7910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2880599" y="6836051"/>
            <a:ext cx="5472291" cy="5956235"/>
          </a:xfrm>
          <a:custGeom>
            <a:avLst/>
            <a:gdLst/>
            <a:ahLst/>
            <a:cxnLst/>
            <a:rect l="l" t="t" r="r" b="b"/>
            <a:pathLst>
              <a:path w="5472291" h="5956235">
                <a:moveTo>
                  <a:pt x="0" y="0"/>
                </a:moveTo>
                <a:lnTo>
                  <a:pt x="5472291" y="0"/>
                </a:lnTo>
                <a:lnTo>
                  <a:pt x="5472291" y="5956236"/>
                </a:lnTo>
                <a:lnTo>
                  <a:pt x="0" y="59562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TextBox 5"/>
          <p:cNvSpPr txBox="1"/>
          <p:nvPr/>
        </p:nvSpPr>
        <p:spPr>
          <a:xfrm>
            <a:off x="1480457" y="1122325"/>
            <a:ext cx="18441024" cy="2060179"/>
          </a:xfrm>
          <a:prstGeom prst="rect">
            <a:avLst/>
          </a:prstGeom>
        </p:spPr>
        <p:txBody>
          <a:bodyPr wrap="square" lIns="0" tIns="0" rIns="0" bIns="0" rtlCol="0" anchor="t">
            <a:spAutoFit/>
          </a:bodyPr>
          <a:lstStyle/>
          <a:p>
            <a:pPr marL="0" lvl="0" indent="0">
              <a:lnSpc>
                <a:spcPts val="8407"/>
              </a:lnSpc>
            </a:pPr>
            <a:r>
              <a:rPr lang="en-US" sz="7006">
                <a:solidFill>
                  <a:srgbClr val="00489A"/>
                </a:solidFill>
                <a:latin typeface="Archive"/>
              </a:rPr>
              <a:t>                       </a:t>
            </a:r>
            <a:r>
              <a:rPr lang="en-US" sz="7006" err="1">
                <a:solidFill>
                  <a:srgbClr val="00489A"/>
                </a:solidFill>
                <a:latin typeface="Archive"/>
              </a:rPr>
              <a:t>Echanges</a:t>
            </a:r>
            <a:r>
              <a:rPr lang="en-US" sz="7006">
                <a:solidFill>
                  <a:srgbClr val="00489A"/>
                </a:solidFill>
                <a:latin typeface="Archive"/>
              </a:rPr>
              <a:t> </a:t>
            </a:r>
            <a:endParaRPr lang="en-US" sz="6000">
              <a:solidFill>
                <a:srgbClr val="00489A"/>
              </a:solidFill>
              <a:latin typeface="Archive"/>
            </a:endParaRPr>
          </a:p>
          <a:p>
            <a:pPr marL="0" lvl="0" indent="0">
              <a:lnSpc>
                <a:spcPts val="8407"/>
              </a:lnSpc>
            </a:pPr>
            <a:r>
              <a:rPr lang="en-US" sz="4000">
                <a:solidFill>
                  <a:srgbClr val="00489A"/>
                </a:solidFill>
                <a:latin typeface="Archive"/>
              </a:rPr>
              <a:t>A ne pas </a:t>
            </a:r>
            <a:r>
              <a:rPr lang="en-US" sz="4000" err="1">
                <a:solidFill>
                  <a:srgbClr val="00489A"/>
                </a:solidFill>
                <a:latin typeface="Archive"/>
              </a:rPr>
              <a:t>manquer</a:t>
            </a:r>
            <a:r>
              <a:rPr lang="en-US" sz="4000">
                <a:solidFill>
                  <a:srgbClr val="00489A"/>
                </a:solidFill>
                <a:latin typeface="Archive"/>
              </a:rPr>
              <a:t> : la </a:t>
            </a:r>
            <a:r>
              <a:rPr lang="en-US" sz="4000" err="1">
                <a:solidFill>
                  <a:srgbClr val="00489A"/>
                </a:solidFill>
                <a:latin typeface="Archive"/>
              </a:rPr>
              <a:t>journée</a:t>
            </a:r>
            <a:r>
              <a:rPr lang="en-US" sz="4000">
                <a:solidFill>
                  <a:srgbClr val="00489A"/>
                </a:solidFill>
                <a:latin typeface="Archive"/>
              </a:rPr>
              <a:t> des </a:t>
            </a:r>
            <a:r>
              <a:rPr lang="en-US" sz="4000" err="1">
                <a:solidFill>
                  <a:srgbClr val="00489A"/>
                </a:solidFill>
                <a:latin typeface="Archive"/>
              </a:rPr>
              <a:t>communs</a:t>
            </a:r>
            <a:r>
              <a:rPr lang="en-US" sz="4000">
                <a:solidFill>
                  <a:srgbClr val="00489A"/>
                </a:solidFill>
                <a:latin typeface="Archive"/>
              </a:rPr>
              <a:t> le 4 Juillet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4DEC-02AA-3749-516E-7DE5BB5CBE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04C885F-BD9D-1481-0E55-6E0E47B1C05F}"/>
              </a:ext>
            </a:extLst>
          </p:cNvPr>
          <p:cNvGrpSpPr/>
          <p:nvPr/>
        </p:nvGrpSpPr>
        <p:grpSpPr>
          <a:xfrm>
            <a:off x="-47625" y="-36165"/>
            <a:ext cx="18335624" cy="10323165"/>
            <a:chOff x="0" y="-9525"/>
            <a:chExt cx="4829136" cy="2718858"/>
          </a:xfrm>
        </p:grpSpPr>
        <p:sp>
          <p:nvSpPr>
            <p:cNvPr id="3" name="Freeform 3">
              <a:extLst>
                <a:ext uri="{FF2B5EF4-FFF2-40B4-BE49-F238E27FC236}">
                  <a16:creationId xmlns:a16="http://schemas.microsoft.com/office/drawing/2014/main" id="{5A63BC30-1CFF-69C6-B061-35A46D541EEF}"/>
                </a:ext>
              </a:extLst>
            </p:cNvPr>
            <p:cNvSpPr/>
            <p:nvPr/>
          </p:nvSpPr>
          <p:spPr>
            <a:xfrm>
              <a:off x="12544"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a:extLst>
                <a:ext uri="{FF2B5EF4-FFF2-40B4-BE49-F238E27FC236}">
                  <a16:creationId xmlns:a16="http://schemas.microsoft.com/office/drawing/2014/main" id="{D215AEB2-756D-7CEC-EDBF-DC834FB376C6}"/>
                </a:ext>
              </a:extLst>
            </p:cNvPr>
            <p:cNvSpPr txBox="1"/>
            <p:nvPr/>
          </p:nvSpPr>
          <p:spPr>
            <a:xfrm>
              <a:off x="0" y="-9525"/>
              <a:ext cx="4816593" cy="2718858"/>
            </a:xfrm>
            <a:prstGeom prst="rect">
              <a:avLst/>
            </a:prstGeom>
          </p:spPr>
          <p:txBody>
            <a:bodyPr lIns="50800" tIns="50800" rIns="50800" bIns="50800" rtlCol="0" anchor="ctr"/>
            <a:lstStyle/>
            <a:p>
              <a:pPr algn="ctr">
                <a:lnSpc>
                  <a:spcPts val="3293"/>
                </a:lnSpc>
              </a:pPr>
              <a:endParaRPr/>
            </a:p>
          </p:txBody>
        </p:sp>
      </p:grpSp>
      <p:grpSp>
        <p:nvGrpSpPr>
          <p:cNvPr id="5" name="Group 5">
            <a:extLst>
              <a:ext uri="{FF2B5EF4-FFF2-40B4-BE49-F238E27FC236}">
                <a16:creationId xmlns:a16="http://schemas.microsoft.com/office/drawing/2014/main" id="{B98AF992-7DC0-3EEC-F234-DA3E58A7CA90}"/>
              </a:ext>
            </a:extLst>
          </p:cNvPr>
          <p:cNvGrpSpPr/>
          <p:nvPr/>
        </p:nvGrpSpPr>
        <p:grpSpPr>
          <a:xfrm>
            <a:off x="574091" y="1070429"/>
            <a:ext cx="17713909" cy="8677536"/>
            <a:chOff x="0" y="-9525"/>
            <a:chExt cx="4838484" cy="2285442"/>
          </a:xfrm>
        </p:grpSpPr>
        <p:sp>
          <p:nvSpPr>
            <p:cNvPr id="6" name="Freeform 6">
              <a:extLst>
                <a:ext uri="{FF2B5EF4-FFF2-40B4-BE49-F238E27FC236}">
                  <a16:creationId xmlns:a16="http://schemas.microsoft.com/office/drawing/2014/main" id="{D15C8D29-9E5B-B12B-994A-72084227E03E}"/>
                </a:ext>
              </a:extLst>
            </p:cNvPr>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7" name="TextBox 7">
              <a:extLst>
                <a:ext uri="{FF2B5EF4-FFF2-40B4-BE49-F238E27FC236}">
                  <a16:creationId xmlns:a16="http://schemas.microsoft.com/office/drawing/2014/main" id="{12148DD1-4D21-12C2-13A6-AFBB1BB5FF58}"/>
                </a:ext>
              </a:extLst>
            </p:cNvPr>
            <p:cNvSpPr txBox="1"/>
            <p:nvPr/>
          </p:nvSpPr>
          <p:spPr>
            <a:xfrm>
              <a:off x="0" y="-9525"/>
              <a:ext cx="4838484" cy="2285442"/>
            </a:xfrm>
            <a:prstGeom prst="rect">
              <a:avLst/>
            </a:prstGeom>
          </p:spPr>
          <p:txBody>
            <a:bodyPr lIns="50800" tIns="50800" rIns="50800" bIns="50800" rtlCol="0" anchor="ctr"/>
            <a:lstStyle/>
            <a:p>
              <a:pPr algn="ctr">
                <a:lnSpc>
                  <a:spcPts val="3293"/>
                </a:lnSpc>
              </a:pPr>
              <a:endParaRPr/>
            </a:p>
          </p:txBody>
        </p:sp>
      </p:grpSp>
      <p:grpSp>
        <p:nvGrpSpPr>
          <p:cNvPr id="8" name="Group 8">
            <a:extLst>
              <a:ext uri="{FF2B5EF4-FFF2-40B4-BE49-F238E27FC236}">
                <a16:creationId xmlns:a16="http://schemas.microsoft.com/office/drawing/2014/main" id="{D6FD0F29-FAA7-5471-588C-DF07C2857103}"/>
              </a:ext>
            </a:extLst>
          </p:cNvPr>
          <p:cNvGrpSpPr/>
          <p:nvPr/>
        </p:nvGrpSpPr>
        <p:grpSpPr>
          <a:xfrm>
            <a:off x="9166981" y="-9525"/>
            <a:ext cx="9121020" cy="6862880"/>
            <a:chOff x="0" y="0"/>
            <a:chExt cx="2549978" cy="1807508"/>
          </a:xfrm>
        </p:grpSpPr>
        <p:sp>
          <p:nvSpPr>
            <p:cNvPr id="9" name="Freeform 9">
              <a:extLst>
                <a:ext uri="{FF2B5EF4-FFF2-40B4-BE49-F238E27FC236}">
                  <a16:creationId xmlns:a16="http://schemas.microsoft.com/office/drawing/2014/main" id="{D317A3FF-D13C-942A-8A5A-BE6DFA0D549D}"/>
                </a:ext>
              </a:extLst>
            </p:cNvPr>
            <p:cNvSpPr/>
            <p:nvPr/>
          </p:nvSpPr>
          <p:spPr>
            <a:xfrm>
              <a:off x="0" y="0"/>
              <a:ext cx="2549978" cy="1807508"/>
            </a:xfrm>
            <a:custGeom>
              <a:avLst/>
              <a:gdLst/>
              <a:ahLst/>
              <a:cxnLst/>
              <a:rect l="l" t="t" r="r" b="b"/>
              <a:pathLst>
                <a:path w="2549978" h="1807508">
                  <a:moveTo>
                    <a:pt x="0" y="0"/>
                  </a:moveTo>
                  <a:lnTo>
                    <a:pt x="2549978" y="0"/>
                  </a:lnTo>
                  <a:lnTo>
                    <a:pt x="2549978" y="1807508"/>
                  </a:lnTo>
                  <a:lnTo>
                    <a:pt x="0" y="1807508"/>
                  </a:lnTo>
                  <a:close/>
                </a:path>
              </a:pathLst>
            </a:custGeom>
            <a:solidFill>
              <a:srgbClr val="FFFFFF"/>
            </a:solidFill>
          </p:spPr>
          <p:txBody>
            <a:bodyPr/>
            <a:lstStyle/>
            <a:p>
              <a:endParaRPr lang="fr-FR"/>
            </a:p>
          </p:txBody>
        </p:sp>
        <p:sp>
          <p:nvSpPr>
            <p:cNvPr id="10" name="TextBox 10">
              <a:extLst>
                <a:ext uri="{FF2B5EF4-FFF2-40B4-BE49-F238E27FC236}">
                  <a16:creationId xmlns:a16="http://schemas.microsoft.com/office/drawing/2014/main" id="{DFD24320-ECC5-F360-B3AE-89E026E575FE}"/>
                </a:ext>
              </a:extLst>
            </p:cNvPr>
            <p:cNvSpPr txBox="1"/>
            <p:nvPr/>
          </p:nvSpPr>
          <p:spPr>
            <a:xfrm>
              <a:off x="0" y="-9525"/>
              <a:ext cx="2549978" cy="1817033"/>
            </a:xfrm>
            <a:prstGeom prst="rect">
              <a:avLst/>
            </a:prstGeom>
          </p:spPr>
          <p:txBody>
            <a:bodyPr lIns="50800" tIns="50800" rIns="50800" bIns="50800" rtlCol="0" anchor="ctr"/>
            <a:lstStyle/>
            <a:p>
              <a:pPr algn="ctr">
                <a:lnSpc>
                  <a:spcPts val="3293"/>
                </a:lnSpc>
              </a:pPr>
              <a:endParaRPr/>
            </a:p>
          </p:txBody>
        </p:sp>
      </p:grpSp>
      <p:sp>
        <p:nvSpPr>
          <p:cNvPr id="11" name="Freeform 11">
            <a:extLst>
              <a:ext uri="{FF2B5EF4-FFF2-40B4-BE49-F238E27FC236}">
                <a16:creationId xmlns:a16="http://schemas.microsoft.com/office/drawing/2014/main" id="{A5252D85-DD2E-E4D3-D30C-723414E933D6}"/>
              </a:ext>
            </a:extLst>
          </p:cNvPr>
          <p:cNvSpPr/>
          <p:nvPr/>
        </p:nvSpPr>
        <p:spPr>
          <a:xfrm>
            <a:off x="16413662" y="-9525"/>
            <a:ext cx="1691277" cy="164494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3"/>
            <a:stretch>
              <a:fillRect/>
            </a:stretch>
          </a:blipFill>
        </p:spPr>
        <p:txBody>
          <a:bodyPr/>
          <a:lstStyle/>
          <a:p>
            <a:endParaRPr lang="fr-FR"/>
          </a:p>
        </p:txBody>
      </p:sp>
      <p:sp>
        <p:nvSpPr>
          <p:cNvPr id="12" name="Freeform 12">
            <a:extLst>
              <a:ext uri="{FF2B5EF4-FFF2-40B4-BE49-F238E27FC236}">
                <a16:creationId xmlns:a16="http://schemas.microsoft.com/office/drawing/2014/main" id="{CB02041D-164D-07D3-7B89-9055F2587020}"/>
              </a:ext>
            </a:extLst>
          </p:cNvPr>
          <p:cNvSpPr/>
          <p:nvPr/>
        </p:nvSpPr>
        <p:spPr>
          <a:xfrm>
            <a:off x="9297181" y="166739"/>
            <a:ext cx="829682" cy="946465"/>
          </a:xfrm>
          <a:custGeom>
            <a:avLst/>
            <a:gdLst/>
            <a:ahLst/>
            <a:cxnLst/>
            <a:rect l="l" t="t" r="r" b="b"/>
            <a:pathLst>
              <a:path w="829682" h="946465">
                <a:moveTo>
                  <a:pt x="0" y="0"/>
                </a:moveTo>
                <a:lnTo>
                  <a:pt x="829681" y="0"/>
                </a:lnTo>
                <a:lnTo>
                  <a:pt x="829681" y="946465"/>
                </a:lnTo>
                <a:lnTo>
                  <a:pt x="0" y="946465"/>
                </a:lnTo>
                <a:lnTo>
                  <a:pt x="0" y="0"/>
                </a:lnTo>
                <a:close/>
              </a:path>
            </a:pathLst>
          </a:custGeom>
          <a:blipFill>
            <a:blip r:embed="rId4"/>
            <a:stretch>
              <a:fillRect/>
            </a:stretch>
          </a:blipFill>
        </p:spPr>
        <p:txBody>
          <a:bodyPr/>
          <a:lstStyle/>
          <a:p>
            <a:endParaRPr lang="fr-FR"/>
          </a:p>
        </p:txBody>
      </p:sp>
      <p:sp>
        <p:nvSpPr>
          <p:cNvPr id="13" name="Freeform 13">
            <a:extLst>
              <a:ext uri="{FF2B5EF4-FFF2-40B4-BE49-F238E27FC236}">
                <a16:creationId xmlns:a16="http://schemas.microsoft.com/office/drawing/2014/main" id="{B0723713-6AE3-6FC8-BEE0-9AED3CEAC6DC}"/>
              </a:ext>
            </a:extLst>
          </p:cNvPr>
          <p:cNvSpPr/>
          <p:nvPr/>
        </p:nvSpPr>
        <p:spPr>
          <a:xfrm>
            <a:off x="10107812" y="216125"/>
            <a:ext cx="935816" cy="847694"/>
          </a:xfrm>
          <a:custGeom>
            <a:avLst/>
            <a:gdLst/>
            <a:ahLst/>
            <a:cxnLst/>
            <a:rect l="l" t="t" r="r" b="b"/>
            <a:pathLst>
              <a:path w="935816" h="847694">
                <a:moveTo>
                  <a:pt x="0" y="0"/>
                </a:moveTo>
                <a:lnTo>
                  <a:pt x="935817" y="0"/>
                </a:lnTo>
                <a:lnTo>
                  <a:pt x="935817" y="847694"/>
                </a:lnTo>
                <a:lnTo>
                  <a:pt x="0" y="847694"/>
                </a:lnTo>
                <a:lnTo>
                  <a:pt x="0" y="0"/>
                </a:lnTo>
                <a:close/>
              </a:path>
            </a:pathLst>
          </a:custGeom>
          <a:blipFill>
            <a:blip r:embed="rId5"/>
            <a:stretch>
              <a:fillRect/>
            </a:stretch>
          </a:blipFill>
        </p:spPr>
        <p:txBody>
          <a:bodyPr/>
          <a:lstStyle/>
          <a:p>
            <a:endParaRPr lang="fr-FR"/>
          </a:p>
        </p:txBody>
      </p:sp>
      <p:sp>
        <p:nvSpPr>
          <p:cNvPr id="19" name="TextBox 19">
            <a:extLst>
              <a:ext uri="{FF2B5EF4-FFF2-40B4-BE49-F238E27FC236}">
                <a16:creationId xmlns:a16="http://schemas.microsoft.com/office/drawing/2014/main" id="{3EB015D6-9A08-63DC-7F7D-CF4085E1C097}"/>
              </a:ext>
            </a:extLst>
          </p:cNvPr>
          <p:cNvSpPr txBox="1"/>
          <p:nvPr/>
        </p:nvSpPr>
        <p:spPr>
          <a:xfrm>
            <a:off x="2547028" y="209550"/>
            <a:ext cx="6467552" cy="723900"/>
          </a:xfrm>
          <a:prstGeom prst="rect">
            <a:avLst/>
          </a:prstGeom>
        </p:spPr>
        <p:txBody>
          <a:bodyPr lIns="0" tIns="0" rIns="0" bIns="0" rtlCol="0" anchor="t">
            <a:spAutoFit/>
          </a:bodyPr>
          <a:lstStyle/>
          <a:p>
            <a:pPr marL="0" lvl="0" indent="0" algn="just">
              <a:lnSpc>
                <a:spcPts val="5767"/>
              </a:lnSpc>
            </a:pPr>
            <a:r>
              <a:rPr lang="en-US" sz="4806" err="1">
                <a:solidFill>
                  <a:srgbClr val="FFFFFF"/>
                </a:solidFill>
                <a:latin typeface="Archive"/>
              </a:rPr>
              <a:t>L’appel</a:t>
            </a:r>
            <a:r>
              <a:rPr lang="en-US" sz="4806">
                <a:solidFill>
                  <a:srgbClr val="FFFFFF"/>
                </a:solidFill>
                <a:latin typeface="Archive"/>
              </a:rPr>
              <a:t> à communs </a:t>
            </a:r>
          </a:p>
        </p:txBody>
      </p:sp>
      <p:sp>
        <p:nvSpPr>
          <p:cNvPr id="38" name="TextBox 17">
            <a:extLst>
              <a:ext uri="{FF2B5EF4-FFF2-40B4-BE49-F238E27FC236}">
                <a16:creationId xmlns:a16="http://schemas.microsoft.com/office/drawing/2014/main" id="{600AD5FC-B569-18B9-DFC5-1BCF3CAE7CF6}"/>
              </a:ext>
            </a:extLst>
          </p:cNvPr>
          <p:cNvSpPr txBox="1"/>
          <p:nvPr/>
        </p:nvSpPr>
        <p:spPr>
          <a:xfrm>
            <a:off x="11672366" y="337343"/>
            <a:ext cx="8137211" cy="733086"/>
          </a:xfrm>
          <a:prstGeom prst="rect">
            <a:avLst/>
          </a:prstGeom>
        </p:spPr>
        <p:txBody>
          <a:bodyPr lIns="0" tIns="0" rIns="0" bIns="0" rtlCol="0" anchor="t">
            <a:spAutoFit/>
          </a:bodyPr>
          <a:lstStyle/>
          <a:p>
            <a:pPr marL="0" lvl="0" indent="0" algn="just">
              <a:lnSpc>
                <a:spcPts val="5767"/>
              </a:lnSpc>
            </a:pPr>
            <a:r>
              <a:rPr lang="en-US" sz="4806" err="1">
                <a:solidFill>
                  <a:srgbClr val="004AAD"/>
                </a:solidFill>
                <a:latin typeface="Archive"/>
              </a:rPr>
              <a:t>Déroulé</a:t>
            </a:r>
            <a:r>
              <a:rPr lang="en-US" sz="4806">
                <a:solidFill>
                  <a:srgbClr val="004AAD"/>
                </a:solidFill>
                <a:latin typeface="Archive"/>
              </a:rPr>
              <a:t>         </a:t>
            </a:r>
          </a:p>
        </p:txBody>
      </p:sp>
      <p:sp>
        <p:nvSpPr>
          <p:cNvPr id="16" name="TextBox 18">
            <a:extLst>
              <a:ext uri="{FF2B5EF4-FFF2-40B4-BE49-F238E27FC236}">
                <a16:creationId xmlns:a16="http://schemas.microsoft.com/office/drawing/2014/main" id="{2AD642B5-852E-0708-3DC8-24F2E287590B}"/>
              </a:ext>
            </a:extLst>
          </p:cNvPr>
          <p:cNvSpPr txBox="1"/>
          <p:nvPr/>
        </p:nvSpPr>
        <p:spPr>
          <a:xfrm>
            <a:off x="1828800" y="2583574"/>
            <a:ext cx="13548023" cy="9233297"/>
          </a:xfrm>
          <a:prstGeom prst="rect">
            <a:avLst/>
          </a:prstGeom>
        </p:spPr>
        <p:txBody>
          <a:bodyPr wrap="square" lIns="0" tIns="0" rIns="0" bIns="0" rtlCol="0" anchor="t">
            <a:spAutoFit/>
          </a:bodyPr>
          <a:lstStyle/>
          <a:p>
            <a:pPr marL="0" lvl="0" indent="0" algn="just">
              <a:lnSpc>
                <a:spcPts val="3007"/>
              </a:lnSpc>
            </a:pPr>
            <a:endParaRPr lang="fr-FR" sz="2506">
              <a:solidFill>
                <a:srgbClr val="004AAD"/>
              </a:solidFill>
              <a:highlight>
                <a:srgbClr val="00FFFF"/>
              </a:highlight>
              <a:latin typeface="Archive"/>
            </a:endParaRPr>
          </a:p>
          <a:p>
            <a:pPr marL="514350" lvl="0" indent="-514350" algn="just">
              <a:lnSpc>
                <a:spcPts val="3007"/>
              </a:lnSpc>
              <a:buAutoNum type="arabicPeriod"/>
            </a:pPr>
            <a:r>
              <a:rPr lang="fr-FR" sz="2506">
                <a:solidFill>
                  <a:srgbClr val="004AAD"/>
                </a:solidFill>
                <a:highlight>
                  <a:srgbClr val="00FFFF"/>
                </a:highlight>
                <a:latin typeface="Archive"/>
              </a:rPr>
              <a:t>Contexte : Pourquoi cette démarche d’évaluation des communs ? - 15Mn </a:t>
            </a:r>
          </a:p>
          <a:p>
            <a:pPr marL="514350" lvl="0" indent="-514350" algn="just">
              <a:lnSpc>
                <a:spcPts val="3007"/>
              </a:lnSpc>
              <a:buAutoNum type="arabicPeriod"/>
            </a:pPr>
            <a:endParaRPr lang="fr-FR" sz="2506">
              <a:solidFill>
                <a:srgbClr val="004AAD"/>
              </a:solidFill>
              <a:highlight>
                <a:srgbClr val="00FFFF"/>
              </a:highlight>
              <a:latin typeface="Archive"/>
            </a:endParaRPr>
          </a:p>
          <a:p>
            <a:pPr lvl="1" algn="just">
              <a:lnSpc>
                <a:spcPts val="3007"/>
              </a:lnSpc>
            </a:pPr>
            <a:endParaRPr lang="fr-FR" sz="2506">
              <a:solidFill>
                <a:srgbClr val="004AAD"/>
              </a:solidFill>
              <a:highlight>
                <a:srgbClr val="00FFFF"/>
              </a:highlight>
              <a:latin typeface="Archive"/>
            </a:endParaRPr>
          </a:p>
          <a:p>
            <a:pPr lvl="0" algn="just">
              <a:lnSpc>
                <a:spcPts val="3007"/>
              </a:lnSpc>
            </a:pPr>
            <a:endParaRPr lang="fr-FR" sz="2506">
              <a:solidFill>
                <a:srgbClr val="004AAD"/>
              </a:solidFill>
              <a:highlight>
                <a:srgbClr val="00FFFF"/>
              </a:highlight>
              <a:latin typeface="Archive"/>
            </a:endParaRPr>
          </a:p>
          <a:p>
            <a:pPr lvl="0" algn="just">
              <a:lnSpc>
                <a:spcPts val="3007"/>
              </a:lnSpc>
            </a:pPr>
            <a:endParaRPr lang="fr-FR" sz="2506">
              <a:solidFill>
                <a:srgbClr val="004AAD"/>
              </a:solidFill>
              <a:highlight>
                <a:srgbClr val="00FFFF"/>
              </a:highlight>
              <a:latin typeface="Archive"/>
            </a:endParaRPr>
          </a:p>
          <a:p>
            <a:pPr marL="514350" lvl="0" indent="-514350" algn="just">
              <a:lnSpc>
                <a:spcPts val="3007"/>
              </a:lnSpc>
              <a:buAutoNum type="arabicPeriod" startAt="2"/>
            </a:pPr>
            <a:r>
              <a:rPr lang="fr-FR" sz="2506">
                <a:solidFill>
                  <a:srgbClr val="004AAD"/>
                </a:solidFill>
                <a:highlight>
                  <a:srgbClr val="00FFFF"/>
                </a:highlight>
                <a:latin typeface="Archive"/>
              </a:rPr>
              <a:t>Les 4 Questions pour structurer la réflexion - 15mn</a:t>
            </a:r>
          </a:p>
          <a:p>
            <a:pPr marL="514350" lvl="0" indent="-514350" algn="just">
              <a:lnSpc>
                <a:spcPts val="3007"/>
              </a:lnSpc>
              <a:buAutoNum type="arabicPeriod" startAt="2"/>
            </a:pPr>
            <a:endParaRPr lang="fr-FR" sz="2506">
              <a:solidFill>
                <a:srgbClr val="004AAD"/>
              </a:solidFill>
              <a:highlight>
                <a:srgbClr val="00FFFF"/>
              </a:highlight>
              <a:latin typeface="Archive"/>
            </a:endParaRPr>
          </a:p>
          <a:p>
            <a:pPr lvl="0" algn="just">
              <a:lnSpc>
                <a:spcPts val="3007"/>
              </a:lnSpc>
            </a:pPr>
            <a:endParaRPr lang="fr-FR" sz="2506">
              <a:solidFill>
                <a:srgbClr val="004AAD"/>
              </a:solidFill>
              <a:highlight>
                <a:srgbClr val="00FFFF"/>
              </a:highlight>
              <a:latin typeface="Archive"/>
            </a:endParaRPr>
          </a:p>
          <a:p>
            <a:pPr lvl="0" algn="just">
              <a:lnSpc>
                <a:spcPts val="3007"/>
              </a:lnSpc>
            </a:pPr>
            <a:endParaRPr lang="fr-FR" sz="2506">
              <a:solidFill>
                <a:srgbClr val="004AAD"/>
              </a:solidFill>
              <a:highlight>
                <a:srgbClr val="00FFFF"/>
              </a:highlight>
              <a:latin typeface="Archive"/>
            </a:endParaRPr>
          </a:p>
          <a:p>
            <a:pPr lvl="0" algn="just">
              <a:lnSpc>
                <a:spcPts val="3007"/>
              </a:lnSpc>
            </a:pPr>
            <a:endParaRPr lang="fr-FR" sz="2506">
              <a:solidFill>
                <a:srgbClr val="004AAD"/>
              </a:solidFill>
              <a:highlight>
                <a:srgbClr val="00FFFF"/>
              </a:highlight>
              <a:latin typeface="Archive"/>
            </a:endParaRPr>
          </a:p>
          <a:p>
            <a:pPr lvl="0" algn="just">
              <a:lnSpc>
                <a:spcPts val="3007"/>
              </a:lnSpc>
            </a:pPr>
            <a:r>
              <a:rPr lang="fr-FR" sz="2506">
                <a:solidFill>
                  <a:srgbClr val="004AAD"/>
                </a:solidFill>
                <a:latin typeface="Archive"/>
              </a:rPr>
              <a:t>3.   </a:t>
            </a:r>
            <a:r>
              <a:rPr lang="fr-FR" sz="2506">
                <a:solidFill>
                  <a:srgbClr val="004AAD"/>
                </a:solidFill>
                <a:highlight>
                  <a:srgbClr val="00FFFF"/>
                </a:highlight>
                <a:latin typeface="Archive"/>
              </a:rPr>
              <a:t>Echanges - 30mn</a:t>
            </a:r>
          </a:p>
          <a:p>
            <a:pPr marL="0" lvl="0" indent="0" algn="just">
              <a:lnSpc>
                <a:spcPts val="3007"/>
              </a:lnSpc>
            </a:pPr>
            <a:endParaRPr lang="fr-FR" sz="2506">
              <a:solidFill>
                <a:srgbClr val="004AAD"/>
              </a:solidFill>
              <a:highlight>
                <a:srgbClr val="00FFFF"/>
              </a:highlight>
              <a:latin typeface="Archive"/>
            </a:endParaRPr>
          </a:p>
          <a:p>
            <a:pPr marL="457200" lvl="0" indent="-457200" algn="just">
              <a:lnSpc>
                <a:spcPts val="3007"/>
              </a:lnSpc>
              <a:buFontTx/>
              <a:buChar char="-"/>
            </a:pPr>
            <a:endParaRPr lang="fr-FR" sz="2506">
              <a:solidFill>
                <a:srgbClr val="004AAD"/>
              </a:solidFill>
              <a:latin typeface="Agrandir" panose="020B0604020202020204" charset="0"/>
            </a:endParaRPr>
          </a:p>
          <a:p>
            <a:pPr marL="457200" lvl="0" indent="-457200" algn="just">
              <a:lnSpc>
                <a:spcPts val="3007"/>
              </a:lnSpc>
              <a:buFontTx/>
              <a:buChar char="-"/>
            </a:pPr>
            <a:endParaRPr lang="fr-FR" sz="2506">
              <a:solidFill>
                <a:srgbClr val="004AAD"/>
              </a:solidFill>
              <a:latin typeface="Agrandir" panose="020B0604020202020204" charset="0"/>
            </a:endParaRPr>
          </a:p>
          <a:p>
            <a:pPr marL="457200" lvl="0" indent="-457200" algn="just">
              <a:lnSpc>
                <a:spcPts val="3007"/>
              </a:lnSpc>
              <a:buFontTx/>
              <a:buChar char="-"/>
            </a:pPr>
            <a:endParaRPr lang="fr-FR" sz="2506">
              <a:solidFill>
                <a:srgbClr val="004AAD"/>
              </a:solidFill>
              <a:latin typeface="Agrandir" panose="020B0604020202020204" charset="0"/>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i="1">
              <a:solidFill>
                <a:srgbClr val="004AAD"/>
              </a:solidFill>
              <a:latin typeface="Archive"/>
            </a:endParaRPr>
          </a:p>
          <a:p>
            <a:pPr marL="0" lvl="0" indent="0" algn="just">
              <a:lnSpc>
                <a:spcPts val="3007"/>
              </a:lnSpc>
            </a:pPr>
            <a:endParaRPr lang="fr-FR" sz="2506" i="1">
              <a:solidFill>
                <a:srgbClr val="004AAD"/>
              </a:solidFill>
              <a:latin typeface="Archive"/>
            </a:endParaRPr>
          </a:p>
        </p:txBody>
      </p:sp>
    </p:spTree>
    <p:extLst>
      <p:ext uri="{BB962C8B-B14F-4D97-AF65-F5344CB8AC3E}">
        <p14:creationId xmlns:p14="http://schemas.microsoft.com/office/powerpoint/2010/main" val="220879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a:off x="-47625"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p:cNvSpPr txBox="1"/>
            <p:nvPr/>
          </p:nvSpPr>
          <p:spPr>
            <a:xfrm>
              <a:off x="0" y="-9525"/>
              <a:ext cx="4816593" cy="2718858"/>
            </a:xfrm>
            <a:prstGeom prst="rect">
              <a:avLst/>
            </a:prstGeom>
          </p:spPr>
          <p:txBody>
            <a:bodyPr lIns="50800" tIns="50800" rIns="50800" bIns="50800" rtlCol="0" anchor="ctr"/>
            <a:lstStyle/>
            <a:p>
              <a:pPr algn="ctr">
                <a:lnSpc>
                  <a:spcPts val="3293"/>
                </a:lnSpc>
              </a:pPr>
              <a:endParaRPr/>
            </a:p>
          </p:txBody>
        </p:sp>
      </p:grpSp>
      <p:grpSp>
        <p:nvGrpSpPr>
          <p:cNvPr id="5" name="Group 5"/>
          <p:cNvGrpSpPr/>
          <p:nvPr/>
        </p:nvGrpSpPr>
        <p:grpSpPr>
          <a:xfrm>
            <a:off x="8928273" y="-72330"/>
            <a:ext cx="9858309" cy="6899045"/>
            <a:chOff x="0" y="-9525"/>
            <a:chExt cx="2596427" cy="1817033"/>
          </a:xfrm>
        </p:grpSpPr>
        <p:sp>
          <p:nvSpPr>
            <p:cNvPr id="6" name="Freeform 6"/>
            <p:cNvSpPr/>
            <p:nvPr/>
          </p:nvSpPr>
          <p:spPr>
            <a:xfrm>
              <a:off x="0" y="0"/>
              <a:ext cx="2596427" cy="1807508"/>
            </a:xfrm>
            <a:custGeom>
              <a:avLst/>
              <a:gdLst/>
              <a:ahLst/>
              <a:cxnLst/>
              <a:rect l="l" t="t" r="r" b="b"/>
              <a:pathLst>
                <a:path w="2596427" h="1807508">
                  <a:moveTo>
                    <a:pt x="0" y="0"/>
                  </a:moveTo>
                  <a:lnTo>
                    <a:pt x="2596427" y="0"/>
                  </a:lnTo>
                  <a:lnTo>
                    <a:pt x="2596427" y="1807508"/>
                  </a:lnTo>
                  <a:lnTo>
                    <a:pt x="0" y="1807508"/>
                  </a:lnTo>
                  <a:close/>
                </a:path>
              </a:pathLst>
            </a:custGeom>
            <a:solidFill>
              <a:srgbClr val="FFFFFF"/>
            </a:solidFill>
          </p:spPr>
          <p:txBody>
            <a:bodyPr/>
            <a:lstStyle/>
            <a:p>
              <a:endParaRPr lang="fr-FR"/>
            </a:p>
          </p:txBody>
        </p:sp>
        <p:sp>
          <p:nvSpPr>
            <p:cNvPr id="7" name="TextBox 7"/>
            <p:cNvSpPr txBox="1"/>
            <p:nvPr/>
          </p:nvSpPr>
          <p:spPr>
            <a:xfrm>
              <a:off x="0" y="-9525"/>
              <a:ext cx="2596427" cy="1817033"/>
            </a:xfrm>
            <a:prstGeom prst="rect">
              <a:avLst/>
            </a:prstGeom>
          </p:spPr>
          <p:txBody>
            <a:bodyPr lIns="50800" tIns="50800" rIns="50800" bIns="50800" rtlCol="0" anchor="ctr"/>
            <a:lstStyle/>
            <a:p>
              <a:pPr algn="ctr">
                <a:lnSpc>
                  <a:spcPts val="3293"/>
                </a:lnSpc>
              </a:pPr>
              <a:endParaRPr/>
            </a:p>
          </p:txBody>
        </p:sp>
      </p:grpSp>
      <p:grpSp>
        <p:nvGrpSpPr>
          <p:cNvPr id="8" name="Group 8"/>
          <p:cNvGrpSpPr/>
          <p:nvPr/>
        </p:nvGrpSpPr>
        <p:grpSpPr>
          <a:xfrm>
            <a:off x="675945" y="1028700"/>
            <a:ext cx="17612055" cy="8641371"/>
            <a:chOff x="0" y="0"/>
            <a:chExt cx="4638566" cy="2275917"/>
          </a:xfrm>
        </p:grpSpPr>
        <p:sp>
          <p:nvSpPr>
            <p:cNvPr id="9" name="Freeform 9"/>
            <p:cNvSpPr/>
            <p:nvPr/>
          </p:nvSpPr>
          <p:spPr>
            <a:xfrm>
              <a:off x="0" y="0"/>
              <a:ext cx="4638566" cy="2275917"/>
            </a:xfrm>
            <a:custGeom>
              <a:avLst/>
              <a:gdLst/>
              <a:ahLst/>
              <a:cxnLst/>
              <a:rect l="l" t="t" r="r" b="b"/>
              <a:pathLst>
                <a:path w="4638566" h="2275917">
                  <a:moveTo>
                    <a:pt x="0" y="0"/>
                  </a:moveTo>
                  <a:lnTo>
                    <a:pt x="4638566" y="0"/>
                  </a:lnTo>
                  <a:lnTo>
                    <a:pt x="4638566" y="2275917"/>
                  </a:lnTo>
                  <a:lnTo>
                    <a:pt x="0" y="2275917"/>
                  </a:lnTo>
                  <a:close/>
                </a:path>
              </a:pathLst>
            </a:custGeom>
            <a:solidFill>
              <a:srgbClr val="FFFFFF"/>
            </a:solidFill>
          </p:spPr>
          <p:txBody>
            <a:bodyPr/>
            <a:lstStyle/>
            <a:p>
              <a:endParaRPr lang="fr-FR"/>
            </a:p>
          </p:txBody>
        </p:sp>
        <p:sp>
          <p:nvSpPr>
            <p:cNvPr id="10" name="TextBox 10"/>
            <p:cNvSpPr txBox="1"/>
            <p:nvPr/>
          </p:nvSpPr>
          <p:spPr>
            <a:xfrm>
              <a:off x="0" y="-9525"/>
              <a:ext cx="4638566" cy="2285442"/>
            </a:xfrm>
            <a:prstGeom prst="rect">
              <a:avLst/>
            </a:prstGeom>
          </p:spPr>
          <p:txBody>
            <a:bodyPr lIns="50800" tIns="50800" rIns="50800" bIns="50800" rtlCol="0" anchor="ctr"/>
            <a:lstStyle/>
            <a:p>
              <a:pPr algn="ctr">
                <a:lnSpc>
                  <a:spcPts val="3293"/>
                </a:lnSpc>
              </a:pPr>
              <a:endParaRPr/>
            </a:p>
          </p:txBody>
        </p:sp>
      </p:grpSp>
      <p:sp>
        <p:nvSpPr>
          <p:cNvPr id="11" name="Freeform 11"/>
          <p:cNvSpPr/>
          <p:nvPr/>
        </p:nvSpPr>
        <p:spPr>
          <a:xfrm>
            <a:off x="16413662" y="-9525"/>
            <a:ext cx="1691277" cy="164494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2"/>
            <a:stretch>
              <a:fillRect/>
            </a:stretch>
          </a:blipFill>
        </p:spPr>
        <p:txBody>
          <a:bodyPr/>
          <a:lstStyle/>
          <a:p>
            <a:endParaRPr lang="fr-FR"/>
          </a:p>
        </p:txBody>
      </p:sp>
      <p:sp>
        <p:nvSpPr>
          <p:cNvPr id="12" name="Freeform 12"/>
          <p:cNvSpPr/>
          <p:nvPr/>
        </p:nvSpPr>
        <p:spPr>
          <a:xfrm>
            <a:off x="9124950" y="166739"/>
            <a:ext cx="829682" cy="946465"/>
          </a:xfrm>
          <a:custGeom>
            <a:avLst/>
            <a:gdLst/>
            <a:ahLst/>
            <a:cxnLst/>
            <a:rect l="l" t="t" r="r" b="b"/>
            <a:pathLst>
              <a:path w="829682" h="946465">
                <a:moveTo>
                  <a:pt x="0" y="0"/>
                </a:moveTo>
                <a:lnTo>
                  <a:pt x="829682" y="0"/>
                </a:lnTo>
                <a:lnTo>
                  <a:pt x="829682" y="946465"/>
                </a:lnTo>
                <a:lnTo>
                  <a:pt x="0" y="946465"/>
                </a:lnTo>
                <a:lnTo>
                  <a:pt x="0" y="0"/>
                </a:lnTo>
                <a:close/>
              </a:path>
            </a:pathLst>
          </a:custGeom>
          <a:blipFill>
            <a:blip r:embed="rId3"/>
            <a:stretch>
              <a:fillRect/>
            </a:stretch>
          </a:blipFill>
        </p:spPr>
        <p:txBody>
          <a:bodyPr/>
          <a:lstStyle/>
          <a:p>
            <a:endParaRPr lang="fr-FR"/>
          </a:p>
        </p:txBody>
      </p:sp>
      <p:sp>
        <p:nvSpPr>
          <p:cNvPr id="13" name="Freeform 13"/>
          <p:cNvSpPr/>
          <p:nvPr/>
        </p:nvSpPr>
        <p:spPr>
          <a:xfrm>
            <a:off x="9907007" y="216125"/>
            <a:ext cx="935816" cy="847694"/>
          </a:xfrm>
          <a:custGeom>
            <a:avLst/>
            <a:gdLst/>
            <a:ahLst/>
            <a:cxnLst/>
            <a:rect l="l" t="t" r="r" b="b"/>
            <a:pathLst>
              <a:path w="935816" h="847694">
                <a:moveTo>
                  <a:pt x="0" y="0"/>
                </a:moveTo>
                <a:lnTo>
                  <a:pt x="935816" y="0"/>
                </a:lnTo>
                <a:lnTo>
                  <a:pt x="935816" y="847694"/>
                </a:lnTo>
                <a:lnTo>
                  <a:pt x="0" y="847694"/>
                </a:lnTo>
                <a:lnTo>
                  <a:pt x="0" y="0"/>
                </a:lnTo>
                <a:close/>
              </a:path>
            </a:pathLst>
          </a:custGeom>
          <a:blipFill>
            <a:blip r:embed="rId4"/>
            <a:stretch>
              <a:fillRect/>
            </a:stretch>
          </a:blipFill>
        </p:spPr>
        <p:txBody>
          <a:bodyPr/>
          <a:lstStyle/>
          <a:p>
            <a:endParaRPr lang="fr-FR"/>
          </a:p>
        </p:txBody>
      </p:sp>
      <p:sp>
        <p:nvSpPr>
          <p:cNvPr id="14" name="Freeform 14"/>
          <p:cNvSpPr/>
          <p:nvPr/>
        </p:nvSpPr>
        <p:spPr>
          <a:xfrm>
            <a:off x="1985632" y="6253280"/>
            <a:ext cx="1401449" cy="1200150"/>
          </a:xfrm>
          <a:custGeom>
            <a:avLst/>
            <a:gdLst/>
            <a:ahLst/>
            <a:cxnLst/>
            <a:rect l="l" t="t" r="r" b="b"/>
            <a:pathLst>
              <a:path w="1401449" h="1200150">
                <a:moveTo>
                  <a:pt x="0" y="0"/>
                </a:moveTo>
                <a:lnTo>
                  <a:pt x="1401449" y="0"/>
                </a:lnTo>
                <a:lnTo>
                  <a:pt x="1401449" y="1200150"/>
                </a:lnTo>
                <a:lnTo>
                  <a:pt x="0" y="1200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5" name="Freeform 15"/>
          <p:cNvSpPr/>
          <p:nvPr/>
        </p:nvSpPr>
        <p:spPr>
          <a:xfrm>
            <a:off x="1985632" y="1909390"/>
            <a:ext cx="1208220" cy="1205199"/>
          </a:xfrm>
          <a:custGeom>
            <a:avLst/>
            <a:gdLst/>
            <a:ahLst/>
            <a:cxnLst/>
            <a:rect l="l" t="t" r="r" b="b"/>
            <a:pathLst>
              <a:path w="1208220" h="1205199">
                <a:moveTo>
                  <a:pt x="0" y="0"/>
                </a:moveTo>
                <a:lnTo>
                  <a:pt x="1208220" y="0"/>
                </a:lnTo>
                <a:lnTo>
                  <a:pt x="1208220" y="1205199"/>
                </a:lnTo>
                <a:lnTo>
                  <a:pt x="0" y="12051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16" name="Freeform 16"/>
          <p:cNvSpPr/>
          <p:nvPr/>
        </p:nvSpPr>
        <p:spPr>
          <a:xfrm>
            <a:off x="1874452" y="3832600"/>
            <a:ext cx="1619630" cy="1605458"/>
          </a:xfrm>
          <a:custGeom>
            <a:avLst/>
            <a:gdLst/>
            <a:ahLst/>
            <a:cxnLst/>
            <a:rect l="l" t="t" r="r" b="b"/>
            <a:pathLst>
              <a:path w="1619630" h="1605458">
                <a:moveTo>
                  <a:pt x="0" y="0"/>
                </a:moveTo>
                <a:lnTo>
                  <a:pt x="1619630" y="0"/>
                </a:lnTo>
                <a:lnTo>
                  <a:pt x="1619630" y="1605458"/>
                </a:lnTo>
                <a:lnTo>
                  <a:pt x="0" y="16054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17" name="Freeform 17"/>
          <p:cNvSpPr/>
          <p:nvPr/>
        </p:nvSpPr>
        <p:spPr>
          <a:xfrm>
            <a:off x="1956501" y="7866915"/>
            <a:ext cx="1430579" cy="1391385"/>
          </a:xfrm>
          <a:custGeom>
            <a:avLst/>
            <a:gdLst/>
            <a:ahLst/>
            <a:cxnLst/>
            <a:rect l="l" t="t" r="r" b="b"/>
            <a:pathLst>
              <a:path w="1430579" h="1391385">
                <a:moveTo>
                  <a:pt x="0" y="0"/>
                </a:moveTo>
                <a:lnTo>
                  <a:pt x="1430580" y="0"/>
                </a:lnTo>
                <a:lnTo>
                  <a:pt x="1430580" y="1391385"/>
                </a:lnTo>
                <a:lnTo>
                  <a:pt x="0" y="1391385"/>
                </a:lnTo>
                <a:lnTo>
                  <a:pt x="0" y="0"/>
                </a:lnTo>
                <a:close/>
              </a:path>
            </a:pathLst>
          </a:custGeom>
          <a:blipFill>
            <a:blip r:embed="rId11"/>
            <a:stretch>
              <a:fillRect/>
            </a:stretch>
          </a:blipFill>
        </p:spPr>
        <p:txBody>
          <a:bodyPr/>
          <a:lstStyle/>
          <a:p>
            <a:endParaRPr lang="fr-FR"/>
          </a:p>
        </p:txBody>
      </p:sp>
      <p:sp>
        <p:nvSpPr>
          <p:cNvPr id="18" name="TextBox 18"/>
          <p:cNvSpPr txBox="1"/>
          <p:nvPr/>
        </p:nvSpPr>
        <p:spPr>
          <a:xfrm>
            <a:off x="10932846" y="259449"/>
            <a:ext cx="8137211" cy="733086"/>
          </a:xfrm>
          <a:prstGeom prst="rect">
            <a:avLst/>
          </a:prstGeom>
        </p:spPr>
        <p:txBody>
          <a:bodyPr lIns="0" tIns="0" rIns="0" bIns="0" rtlCol="0" anchor="t">
            <a:spAutoFit/>
          </a:bodyPr>
          <a:lstStyle/>
          <a:p>
            <a:pPr marL="0" lvl="0" indent="0" algn="just">
              <a:lnSpc>
                <a:spcPts val="5767"/>
              </a:lnSpc>
            </a:pPr>
            <a:r>
              <a:rPr lang="en-US" sz="4806">
                <a:solidFill>
                  <a:srgbClr val="004AAD"/>
                </a:solidFill>
                <a:latin typeface="Archive"/>
              </a:rPr>
              <a:t>Evaluation AAC        </a:t>
            </a:r>
          </a:p>
        </p:txBody>
      </p:sp>
      <p:sp>
        <p:nvSpPr>
          <p:cNvPr id="19" name="TextBox 19"/>
          <p:cNvSpPr txBox="1"/>
          <p:nvPr/>
        </p:nvSpPr>
        <p:spPr>
          <a:xfrm>
            <a:off x="3792762" y="2102415"/>
            <a:ext cx="13466538" cy="809625"/>
          </a:xfrm>
          <a:prstGeom prst="rect">
            <a:avLst/>
          </a:prstGeom>
        </p:spPr>
        <p:txBody>
          <a:bodyPr lIns="0" tIns="0" rIns="0" bIns="0" rtlCol="0" anchor="t">
            <a:spAutoFit/>
          </a:bodyPr>
          <a:lstStyle/>
          <a:p>
            <a:pPr marL="0" lvl="0" indent="0">
              <a:lnSpc>
                <a:spcPts val="3210"/>
              </a:lnSpc>
            </a:pPr>
            <a:r>
              <a:rPr lang="en-US" sz="2675">
                <a:solidFill>
                  <a:srgbClr val="0C4894"/>
                </a:solidFill>
                <a:latin typeface="Archive"/>
              </a:rPr>
              <a:t>Les AAP </a:t>
            </a:r>
            <a:r>
              <a:rPr lang="en-US" sz="2675" err="1">
                <a:solidFill>
                  <a:srgbClr val="0C4894"/>
                </a:solidFill>
                <a:latin typeface="Archive"/>
              </a:rPr>
              <a:t>sont</a:t>
            </a:r>
            <a:r>
              <a:rPr lang="en-US" sz="2675">
                <a:solidFill>
                  <a:srgbClr val="0C4894"/>
                </a:solidFill>
                <a:latin typeface="Archive"/>
              </a:rPr>
              <a:t> </a:t>
            </a:r>
            <a:r>
              <a:rPr lang="en-US" sz="2675" err="1">
                <a:solidFill>
                  <a:srgbClr val="0C4894"/>
                </a:solidFill>
                <a:latin typeface="Archive"/>
              </a:rPr>
              <a:t>Efficaces</a:t>
            </a:r>
            <a:r>
              <a:rPr lang="en-US" sz="2675">
                <a:solidFill>
                  <a:srgbClr val="0C4894"/>
                </a:solidFill>
                <a:latin typeface="Archive"/>
              </a:rPr>
              <a:t> pour </a:t>
            </a:r>
            <a:r>
              <a:rPr lang="en-US" sz="2675" err="1">
                <a:solidFill>
                  <a:srgbClr val="0C4894"/>
                </a:solidFill>
                <a:latin typeface="Archive"/>
              </a:rPr>
              <a:t>résoudre</a:t>
            </a:r>
            <a:r>
              <a:rPr lang="en-US" sz="2675">
                <a:solidFill>
                  <a:srgbClr val="0C4894"/>
                </a:solidFill>
                <a:latin typeface="Archive"/>
              </a:rPr>
              <a:t> </a:t>
            </a:r>
            <a:r>
              <a:rPr lang="en-US" sz="2675">
                <a:solidFill>
                  <a:srgbClr val="FF5757"/>
                </a:solidFill>
                <a:latin typeface="Archive"/>
              </a:rPr>
              <a:t>1</a:t>
            </a:r>
            <a:r>
              <a:rPr lang="en-US" sz="2675">
                <a:solidFill>
                  <a:srgbClr val="FF3131"/>
                </a:solidFill>
                <a:latin typeface="Archive"/>
              </a:rPr>
              <a:t> </a:t>
            </a:r>
            <a:r>
              <a:rPr lang="en-US" sz="2675" err="1">
                <a:solidFill>
                  <a:srgbClr val="06A490"/>
                </a:solidFill>
                <a:latin typeface="Archive"/>
              </a:rPr>
              <a:t>problème</a:t>
            </a:r>
            <a:r>
              <a:rPr lang="en-US" sz="2675">
                <a:solidFill>
                  <a:srgbClr val="06A490"/>
                </a:solidFill>
                <a:latin typeface="Archive"/>
              </a:rPr>
              <a:t> Précis</a:t>
            </a:r>
            <a:r>
              <a:rPr lang="en-US" sz="2675">
                <a:solidFill>
                  <a:srgbClr val="0C4894"/>
                </a:solidFill>
                <a:latin typeface="Archive"/>
              </a:rPr>
              <a:t> :                       Soutenir </a:t>
            </a:r>
            <a:r>
              <a:rPr lang="en-US" sz="2675">
                <a:solidFill>
                  <a:srgbClr val="FF5757"/>
                </a:solidFill>
                <a:latin typeface="Archive"/>
              </a:rPr>
              <a:t>1</a:t>
            </a:r>
            <a:r>
              <a:rPr lang="en-US" sz="2675">
                <a:solidFill>
                  <a:srgbClr val="FF3131"/>
                </a:solidFill>
                <a:latin typeface="Archive"/>
              </a:rPr>
              <a:t> </a:t>
            </a:r>
            <a:r>
              <a:rPr lang="en-US" sz="2675" err="1">
                <a:solidFill>
                  <a:srgbClr val="06A490"/>
                </a:solidFill>
                <a:latin typeface="Archive"/>
              </a:rPr>
              <a:t>Acteur</a:t>
            </a:r>
            <a:r>
              <a:rPr lang="en-US" sz="2675">
                <a:solidFill>
                  <a:srgbClr val="06A490"/>
                </a:solidFill>
                <a:latin typeface="Archive"/>
              </a:rPr>
              <a:t> </a:t>
            </a:r>
            <a:r>
              <a:rPr lang="en-US" sz="2675">
                <a:solidFill>
                  <a:srgbClr val="0C4894"/>
                </a:solidFill>
                <a:latin typeface="Archive"/>
              </a:rPr>
              <a:t>pour </a:t>
            </a:r>
            <a:r>
              <a:rPr lang="en-US" sz="2675" err="1">
                <a:solidFill>
                  <a:srgbClr val="0C4894"/>
                </a:solidFill>
                <a:latin typeface="Archive"/>
              </a:rPr>
              <a:t>développer</a:t>
            </a:r>
            <a:r>
              <a:rPr lang="en-US" sz="2675">
                <a:solidFill>
                  <a:srgbClr val="06A490"/>
                </a:solidFill>
                <a:latin typeface="Archive"/>
              </a:rPr>
              <a:t> </a:t>
            </a:r>
            <a:r>
              <a:rPr lang="en-US" sz="2675">
                <a:solidFill>
                  <a:srgbClr val="FF5757"/>
                </a:solidFill>
                <a:latin typeface="Archive"/>
              </a:rPr>
              <a:t>1</a:t>
            </a:r>
            <a:r>
              <a:rPr lang="en-US" sz="2675">
                <a:solidFill>
                  <a:srgbClr val="FF3131"/>
                </a:solidFill>
                <a:latin typeface="Archive"/>
              </a:rPr>
              <a:t> </a:t>
            </a:r>
            <a:r>
              <a:rPr lang="en-US" sz="2675">
                <a:solidFill>
                  <a:srgbClr val="06A490"/>
                </a:solidFill>
                <a:latin typeface="Archive"/>
              </a:rPr>
              <a:t>solution </a:t>
            </a:r>
            <a:r>
              <a:rPr lang="en-US" sz="2675" err="1">
                <a:solidFill>
                  <a:srgbClr val="0C4894"/>
                </a:solidFill>
                <a:latin typeface="Archive"/>
              </a:rPr>
              <a:t>souvent</a:t>
            </a:r>
            <a:r>
              <a:rPr lang="en-US" sz="2675">
                <a:solidFill>
                  <a:srgbClr val="0C4894"/>
                </a:solidFill>
                <a:latin typeface="Archive"/>
              </a:rPr>
              <a:t> </a:t>
            </a:r>
            <a:r>
              <a:rPr lang="en-US" sz="2675" err="1">
                <a:solidFill>
                  <a:srgbClr val="06A490"/>
                </a:solidFill>
                <a:latin typeface="Archive"/>
              </a:rPr>
              <a:t>privée</a:t>
            </a:r>
            <a:r>
              <a:rPr lang="en-US" sz="2675">
                <a:solidFill>
                  <a:srgbClr val="06A490"/>
                </a:solidFill>
                <a:latin typeface="Archive"/>
              </a:rPr>
              <a:t> </a:t>
            </a:r>
          </a:p>
        </p:txBody>
      </p:sp>
      <p:sp>
        <p:nvSpPr>
          <p:cNvPr id="20" name="TextBox 20"/>
          <p:cNvSpPr txBox="1"/>
          <p:nvPr/>
        </p:nvSpPr>
        <p:spPr>
          <a:xfrm>
            <a:off x="2547028" y="209550"/>
            <a:ext cx="6596972" cy="723900"/>
          </a:xfrm>
          <a:prstGeom prst="rect">
            <a:avLst/>
          </a:prstGeom>
        </p:spPr>
        <p:txBody>
          <a:bodyPr lIns="0" tIns="0" rIns="0" bIns="0" rtlCol="0" anchor="t">
            <a:spAutoFit/>
          </a:bodyPr>
          <a:lstStyle/>
          <a:p>
            <a:pPr marL="0" lvl="0" indent="0" algn="just">
              <a:lnSpc>
                <a:spcPts val="5767"/>
              </a:lnSpc>
            </a:pPr>
            <a:r>
              <a:rPr lang="en-US" sz="4806">
                <a:solidFill>
                  <a:srgbClr val="FFFFFF"/>
                </a:solidFill>
                <a:latin typeface="Archive"/>
              </a:rPr>
              <a:t>L’appel à communs </a:t>
            </a:r>
          </a:p>
        </p:txBody>
      </p:sp>
      <p:sp>
        <p:nvSpPr>
          <p:cNvPr id="21" name="TextBox 21"/>
          <p:cNvSpPr txBox="1"/>
          <p:nvPr/>
        </p:nvSpPr>
        <p:spPr>
          <a:xfrm>
            <a:off x="3885917" y="4342178"/>
            <a:ext cx="12698666" cy="1171575"/>
          </a:xfrm>
          <a:prstGeom prst="rect">
            <a:avLst/>
          </a:prstGeom>
        </p:spPr>
        <p:txBody>
          <a:bodyPr lIns="0" tIns="0" rIns="0" bIns="0" rtlCol="0" anchor="t">
            <a:spAutoFit/>
          </a:bodyPr>
          <a:lstStyle/>
          <a:p>
            <a:pPr>
              <a:lnSpc>
                <a:spcPts val="3147"/>
              </a:lnSpc>
            </a:pPr>
            <a:r>
              <a:rPr lang="en-US" sz="2623">
                <a:solidFill>
                  <a:srgbClr val="0C4894"/>
                </a:solidFill>
                <a:latin typeface="Archive"/>
              </a:rPr>
              <a:t>La Transition écologique EST un problème complexe </a:t>
            </a:r>
          </a:p>
          <a:p>
            <a:pPr>
              <a:lnSpc>
                <a:spcPts val="3147"/>
              </a:lnSpc>
            </a:pPr>
            <a:endParaRPr lang="en-US" sz="2623">
              <a:solidFill>
                <a:srgbClr val="0C4894"/>
              </a:solidFill>
              <a:latin typeface="Archive"/>
            </a:endParaRPr>
          </a:p>
          <a:p>
            <a:pPr marL="0" lvl="0" indent="0">
              <a:lnSpc>
                <a:spcPts val="3147"/>
              </a:lnSpc>
            </a:pPr>
            <a:r>
              <a:rPr lang="en-US" sz="2623">
                <a:solidFill>
                  <a:srgbClr val="0C4894"/>
                </a:solidFill>
                <a:latin typeface="Archive"/>
              </a:rPr>
              <a:t>  </a:t>
            </a:r>
          </a:p>
        </p:txBody>
      </p:sp>
      <p:sp>
        <p:nvSpPr>
          <p:cNvPr id="22" name="TextBox 22"/>
          <p:cNvSpPr txBox="1"/>
          <p:nvPr/>
        </p:nvSpPr>
        <p:spPr>
          <a:xfrm>
            <a:off x="3792762" y="6085246"/>
            <a:ext cx="12398056" cy="1209675"/>
          </a:xfrm>
          <a:prstGeom prst="rect">
            <a:avLst/>
          </a:prstGeom>
        </p:spPr>
        <p:txBody>
          <a:bodyPr lIns="0" tIns="0" rIns="0" bIns="0" rtlCol="0" anchor="t">
            <a:spAutoFit/>
          </a:bodyPr>
          <a:lstStyle/>
          <a:p>
            <a:pPr marL="0" lvl="0" indent="0">
              <a:lnSpc>
                <a:spcPts val="3210"/>
              </a:lnSpc>
            </a:pPr>
            <a:r>
              <a:rPr lang="en-US" sz="2675">
                <a:solidFill>
                  <a:srgbClr val="0C4894"/>
                </a:solidFill>
                <a:latin typeface="Archive"/>
              </a:rPr>
              <a:t>BESOIN de </a:t>
            </a:r>
            <a:r>
              <a:rPr lang="en-US" sz="2675">
                <a:solidFill>
                  <a:srgbClr val="FF5757"/>
                </a:solidFill>
                <a:latin typeface="Archive"/>
              </a:rPr>
              <a:t>Favoriser la coopération </a:t>
            </a:r>
            <a:r>
              <a:rPr lang="en-US" sz="2675">
                <a:solidFill>
                  <a:srgbClr val="274185"/>
                </a:solidFill>
                <a:latin typeface="Archive"/>
              </a:rPr>
              <a:t>entre</a:t>
            </a:r>
            <a:r>
              <a:rPr lang="en-US" sz="2675">
                <a:solidFill>
                  <a:srgbClr val="0C4894"/>
                </a:solidFill>
                <a:latin typeface="Archive"/>
              </a:rPr>
              <a:t> </a:t>
            </a:r>
            <a:r>
              <a:rPr lang="en-US" sz="2675">
                <a:solidFill>
                  <a:srgbClr val="06A490"/>
                </a:solidFill>
                <a:latin typeface="Archive"/>
              </a:rPr>
              <a:t>acteurs Hétérogènes</a:t>
            </a:r>
            <a:r>
              <a:rPr lang="en-US" sz="2675">
                <a:solidFill>
                  <a:srgbClr val="0C4894"/>
                </a:solidFill>
                <a:latin typeface="Archive"/>
              </a:rPr>
              <a:t>  pour produire </a:t>
            </a:r>
            <a:r>
              <a:rPr lang="en-US" sz="2675">
                <a:solidFill>
                  <a:srgbClr val="FF5757"/>
                </a:solidFill>
                <a:latin typeface="Archive"/>
              </a:rPr>
              <a:t>un ensemble </a:t>
            </a:r>
            <a:r>
              <a:rPr lang="en-US" sz="2675">
                <a:solidFill>
                  <a:srgbClr val="274185"/>
                </a:solidFill>
                <a:latin typeface="Archive"/>
              </a:rPr>
              <a:t>de</a:t>
            </a:r>
            <a:r>
              <a:rPr lang="en-US" sz="2675">
                <a:solidFill>
                  <a:srgbClr val="0C4894"/>
                </a:solidFill>
                <a:latin typeface="Archive"/>
              </a:rPr>
              <a:t> </a:t>
            </a:r>
            <a:r>
              <a:rPr lang="en-US" sz="2675">
                <a:solidFill>
                  <a:srgbClr val="06A490"/>
                </a:solidFill>
                <a:latin typeface="Archive"/>
              </a:rPr>
              <a:t>solutions</a:t>
            </a:r>
            <a:r>
              <a:rPr lang="en-US" sz="2675">
                <a:solidFill>
                  <a:srgbClr val="0C4894"/>
                </a:solidFill>
                <a:latin typeface="Archive"/>
              </a:rPr>
              <a:t> </a:t>
            </a:r>
            <a:r>
              <a:rPr lang="en-US" sz="2675">
                <a:solidFill>
                  <a:srgbClr val="06A490"/>
                </a:solidFill>
                <a:latin typeface="Archive"/>
              </a:rPr>
              <a:t>libres d’accès </a:t>
            </a:r>
            <a:r>
              <a:rPr lang="en-US" sz="2675">
                <a:solidFill>
                  <a:srgbClr val="0C4894"/>
                </a:solidFill>
                <a:latin typeface="Archive"/>
              </a:rPr>
              <a:t>pour accélérer la transition écologique </a:t>
            </a:r>
          </a:p>
        </p:txBody>
      </p:sp>
      <p:sp>
        <p:nvSpPr>
          <p:cNvPr id="23" name="TextBox 23"/>
          <p:cNvSpPr txBox="1"/>
          <p:nvPr/>
        </p:nvSpPr>
        <p:spPr>
          <a:xfrm>
            <a:off x="3885917" y="8249898"/>
            <a:ext cx="12398056" cy="820738"/>
          </a:xfrm>
          <a:prstGeom prst="rect">
            <a:avLst/>
          </a:prstGeom>
        </p:spPr>
        <p:txBody>
          <a:bodyPr lIns="0" tIns="0" rIns="0" bIns="0" rtlCol="0" anchor="t">
            <a:spAutoFit/>
          </a:bodyPr>
          <a:lstStyle/>
          <a:p>
            <a:pPr marL="0" lvl="0" indent="0">
              <a:lnSpc>
                <a:spcPts val="3210"/>
              </a:lnSpc>
            </a:pPr>
            <a:r>
              <a:rPr lang="en-US" sz="2675" err="1">
                <a:solidFill>
                  <a:srgbClr val="0C4894"/>
                </a:solidFill>
                <a:latin typeface="Archive"/>
              </a:rPr>
              <a:t>COmment</a:t>
            </a:r>
            <a:r>
              <a:rPr lang="en-US" sz="2675">
                <a:solidFill>
                  <a:srgbClr val="0C4894"/>
                </a:solidFill>
                <a:latin typeface="Archive"/>
              </a:rPr>
              <a:t> </a:t>
            </a:r>
            <a:r>
              <a:rPr lang="en-US" sz="2675" err="1">
                <a:solidFill>
                  <a:srgbClr val="0C4894"/>
                </a:solidFill>
                <a:latin typeface="Archive"/>
              </a:rPr>
              <a:t>créer</a:t>
            </a:r>
            <a:r>
              <a:rPr lang="en-US" sz="2675">
                <a:solidFill>
                  <a:srgbClr val="0C4894"/>
                </a:solidFill>
                <a:latin typeface="Archive"/>
              </a:rPr>
              <a:t> les conditions </a:t>
            </a:r>
            <a:r>
              <a:rPr lang="en-US" sz="2675" err="1">
                <a:solidFill>
                  <a:srgbClr val="0C4894"/>
                </a:solidFill>
                <a:latin typeface="Archive"/>
              </a:rPr>
              <a:t>favorables</a:t>
            </a:r>
            <a:r>
              <a:rPr lang="en-US" sz="2675">
                <a:solidFill>
                  <a:srgbClr val="0C4894"/>
                </a:solidFill>
                <a:latin typeface="Archive"/>
              </a:rPr>
              <a:t> A LA </a:t>
            </a:r>
            <a:r>
              <a:rPr lang="en-US" sz="2675" err="1">
                <a:solidFill>
                  <a:srgbClr val="0C4894"/>
                </a:solidFill>
                <a:latin typeface="Archive"/>
              </a:rPr>
              <a:t>COOpération</a:t>
            </a:r>
            <a:r>
              <a:rPr lang="en-US" sz="2675">
                <a:solidFill>
                  <a:srgbClr val="0C4894"/>
                </a:solidFill>
                <a:latin typeface="Archive"/>
              </a:rPr>
              <a:t> ? </a:t>
            </a:r>
          </a:p>
          <a:p>
            <a:pPr marL="0" lvl="0" indent="0">
              <a:lnSpc>
                <a:spcPts val="3210"/>
              </a:lnSpc>
            </a:pPr>
            <a:r>
              <a:rPr lang="en-US" sz="2675">
                <a:solidFill>
                  <a:srgbClr val="0C4894"/>
                </a:solidFill>
                <a:latin typeface="Archive"/>
              </a:rPr>
              <a:t>La solution de </a:t>
            </a:r>
            <a:r>
              <a:rPr lang="en-US" sz="2675" err="1">
                <a:solidFill>
                  <a:srgbClr val="0C4894"/>
                </a:solidFill>
                <a:latin typeface="Archive"/>
              </a:rPr>
              <a:t>L’Appel</a:t>
            </a:r>
            <a:r>
              <a:rPr lang="en-US" sz="2675">
                <a:solidFill>
                  <a:srgbClr val="0C4894"/>
                </a:solidFill>
                <a:latin typeface="Archive"/>
              </a:rPr>
              <a:t> à </a:t>
            </a:r>
            <a:r>
              <a:rPr lang="en-US" sz="2675" err="1">
                <a:solidFill>
                  <a:srgbClr val="0C4894"/>
                </a:solidFill>
                <a:latin typeface="Archive"/>
              </a:rPr>
              <a:t>communs</a:t>
            </a:r>
            <a:r>
              <a:rPr lang="en-US" sz="2675">
                <a:solidFill>
                  <a:srgbClr val="0C4894"/>
                </a:solidFill>
                <a:latin typeface="Archive"/>
              </a:rPr>
              <a:t> </a:t>
            </a:r>
          </a:p>
        </p:txBody>
      </p:sp>
      <p:sp>
        <p:nvSpPr>
          <p:cNvPr id="25" name="ZoneTexte 24">
            <a:extLst>
              <a:ext uri="{FF2B5EF4-FFF2-40B4-BE49-F238E27FC236}">
                <a16:creationId xmlns:a16="http://schemas.microsoft.com/office/drawing/2014/main" id="{B71F1FAF-D98F-1C7C-510D-7EA1160EE896}"/>
              </a:ext>
            </a:extLst>
          </p:cNvPr>
          <p:cNvSpPr txBox="1"/>
          <p:nvPr/>
        </p:nvSpPr>
        <p:spPr>
          <a:xfrm>
            <a:off x="675945" y="9697621"/>
            <a:ext cx="10037618" cy="369332"/>
          </a:xfrm>
          <a:prstGeom prst="rect">
            <a:avLst/>
          </a:prstGeom>
          <a:noFill/>
        </p:spPr>
        <p:txBody>
          <a:bodyPr wrap="square">
            <a:spAutoFit/>
          </a:bodyPr>
          <a:lstStyle/>
          <a:p>
            <a:r>
              <a:rPr lang="fr-FR">
                <a:solidFill>
                  <a:schemeClr val="bg1"/>
                </a:solidFill>
                <a:hlinkClick r:id="rId12">
                  <a:extLst>
                    <a:ext uri="{A12FA001-AC4F-418D-AE19-62706E023703}">
                      <ahyp:hlinkClr xmlns:ahyp="http://schemas.microsoft.com/office/drawing/2018/hyperlinkcolor" val="tx"/>
                    </a:ext>
                  </a:extLst>
                </a:hlinkClick>
              </a:rPr>
              <a:t>La librairie ADEME</a:t>
            </a:r>
            <a:endParaRPr lang="fr-F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a:off x="-47625"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p:cNvSpPr txBox="1"/>
            <p:nvPr/>
          </p:nvSpPr>
          <p:spPr>
            <a:xfrm>
              <a:off x="0" y="-9525"/>
              <a:ext cx="4816593" cy="2718858"/>
            </a:xfrm>
            <a:prstGeom prst="rect">
              <a:avLst/>
            </a:prstGeom>
          </p:spPr>
          <p:txBody>
            <a:bodyPr lIns="50800" tIns="50800" rIns="50800" bIns="50800" rtlCol="0" anchor="ctr"/>
            <a:lstStyle/>
            <a:p>
              <a:pPr algn="ctr">
                <a:lnSpc>
                  <a:spcPts val="3293"/>
                </a:lnSpc>
              </a:pPr>
              <a:endParaRPr/>
            </a:p>
          </p:txBody>
        </p:sp>
      </p:grpSp>
      <p:grpSp>
        <p:nvGrpSpPr>
          <p:cNvPr id="5" name="Group 5"/>
          <p:cNvGrpSpPr/>
          <p:nvPr/>
        </p:nvGrpSpPr>
        <p:grpSpPr>
          <a:xfrm>
            <a:off x="526463" y="1073344"/>
            <a:ext cx="17761538" cy="8641371"/>
            <a:chOff x="0" y="0"/>
            <a:chExt cx="4838484" cy="2275917"/>
          </a:xfrm>
        </p:grpSpPr>
        <p:sp>
          <p:nvSpPr>
            <p:cNvPr id="6" name="Freeform 6"/>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7" name="TextBox 7"/>
            <p:cNvSpPr txBox="1"/>
            <p:nvPr/>
          </p:nvSpPr>
          <p:spPr>
            <a:xfrm>
              <a:off x="0" y="-9525"/>
              <a:ext cx="4838484" cy="2285442"/>
            </a:xfrm>
            <a:prstGeom prst="rect">
              <a:avLst/>
            </a:prstGeom>
          </p:spPr>
          <p:txBody>
            <a:bodyPr lIns="50800" tIns="50800" rIns="50800" bIns="50800" rtlCol="0" anchor="ctr"/>
            <a:lstStyle/>
            <a:p>
              <a:pPr algn="ctr">
                <a:lnSpc>
                  <a:spcPts val="3293"/>
                </a:lnSpc>
              </a:pPr>
              <a:endParaRPr/>
            </a:p>
          </p:txBody>
        </p:sp>
      </p:grpSp>
      <p:grpSp>
        <p:nvGrpSpPr>
          <p:cNvPr id="8" name="Group 8"/>
          <p:cNvGrpSpPr/>
          <p:nvPr/>
        </p:nvGrpSpPr>
        <p:grpSpPr>
          <a:xfrm>
            <a:off x="9166980" y="-9525"/>
            <a:ext cx="9121020" cy="6862880"/>
            <a:chOff x="0" y="0"/>
            <a:chExt cx="2549978" cy="1807508"/>
          </a:xfrm>
        </p:grpSpPr>
        <p:sp>
          <p:nvSpPr>
            <p:cNvPr id="9" name="Freeform 9"/>
            <p:cNvSpPr/>
            <p:nvPr/>
          </p:nvSpPr>
          <p:spPr>
            <a:xfrm>
              <a:off x="0" y="0"/>
              <a:ext cx="2549978" cy="1807508"/>
            </a:xfrm>
            <a:custGeom>
              <a:avLst/>
              <a:gdLst/>
              <a:ahLst/>
              <a:cxnLst/>
              <a:rect l="l" t="t" r="r" b="b"/>
              <a:pathLst>
                <a:path w="2549978" h="1807508">
                  <a:moveTo>
                    <a:pt x="0" y="0"/>
                  </a:moveTo>
                  <a:lnTo>
                    <a:pt x="2549978" y="0"/>
                  </a:lnTo>
                  <a:lnTo>
                    <a:pt x="2549978" y="1807508"/>
                  </a:lnTo>
                  <a:lnTo>
                    <a:pt x="0" y="1807508"/>
                  </a:lnTo>
                  <a:close/>
                </a:path>
              </a:pathLst>
            </a:custGeom>
            <a:solidFill>
              <a:srgbClr val="FFFFFF"/>
            </a:solidFill>
          </p:spPr>
          <p:txBody>
            <a:bodyPr/>
            <a:lstStyle/>
            <a:p>
              <a:endParaRPr lang="fr-FR"/>
            </a:p>
          </p:txBody>
        </p:sp>
        <p:sp>
          <p:nvSpPr>
            <p:cNvPr id="10" name="TextBox 10"/>
            <p:cNvSpPr txBox="1"/>
            <p:nvPr/>
          </p:nvSpPr>
          <p:spPr>
            <a:xfrm>
              <a:off x="0" y="-9525"/>
              <a:ext cx="2549978" cy="1817033"/>
            </a:xfrm>
            <a:prstGeom prst="rect">
              <a:avLst/>
            </a:prstGeom>
          </p:spPr>
          <p:txBody>
            <a:bodyPr lIns="50800" tIns="50800" rIns="50800" bIns="50800" rtlCol="0" anchor="ctr"/>
            <a:lstStyle/>
            <a:p>
              <a:pPr algn="ctr">
                <a:lnSpc>
                  <a:spcPts val="3293"/>
                </a:lnSpc>
              </a:pPr>
              <a:endParaRPr/>
            </a:p>
          </p:txBody>
        </p:sp>
      </p:grpSp>
      <p:sp>
        <p:nvSpPr>
          <p:cNvPr id="11" name="Freeform 11"/>
          <p:cNvSpPr/>
          <p:nvPr/>
        </p:nvSpPr>
        <p:spPr>
          <a:xfrm>
            <a:off x="16413662" y="-9525"/>
            <a:ext cx="1691277" cy="164494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3"/>
            <a:stretch>
              <a:fillRect/>
            </a:stretch>
          </a:blipFill>
        </p:spPr>
        <p:txBody>
          <a:bodyPr/>
          <a:lstStyle/>
          <a:p>
            <a:endParaRPr lang="fr-FR"/>
          </a:p>
        </p:txBody>
      </p:sp>
      <p:sp>
        <p:nvSpPr>
          <p:cNvPr id="12" name="Freeform 12"/>
          <p:cNvSpPr/>
          <p:nvPr/>
        </p:nvSpPr>
        <p:spPr>
          <a:xfrm>
            <a:off x="9297181" y="166739"/>
            <a:ext cx="829682" cy="946465"/>
          </a:xfrm>
          <a:custGeom>
            <a:avLst/>
            <a:gdLst/>
            <a:ahLst/>
            <a:cxnLst/>
            <a:rect l="l" t="t" r="r" b="b"/>
            <a:pathLst>
              <a:path w="829682" h="946465">
                <a:moveTo>
                  <a:pt x="0" y="0"/>
                </a:moveTo>
                <a:lnTo>
                  <a:pt x="829681" y="0"/>
                </a:lnTo>
                <a:lnTo>
                  <a:pt x="829681" y="946465"/>
                </a:lnTo>
                <a:lnTo>
                  <a:pt x="0" y="946465"/>
                </a:lnTo>
                <a:lnTo>
                  <a:pt x="0" y="0"/>
                </a:lnTo>
                <a:close/>
              </a:path>
            </a:pathLst>
          </a:custGeom>
          <a:blipFill>
            <a:blip r:embed="rId4"/>
            <a:stretch>
              <a:fillRect/>
            </a:stretch>
          </a:blipFill>
        </p:spPr>
        <p:txBody>
          <a:bodyPr/>
          <a:lstStyle/>
          <a:p>
            <a:endParaRPr lang="fr-FR"/>
          </a:p>
        </p:txBody>
      </p:sp>
      <p:sp>
        <p:nvSpPr>
          <p:cNvPr id="13" name="Freeform 13"/>
          <p:cNvSpPr/>
          <p:nvPr/>
        </p:nvSpPr>
        <p:spPr>
          <a:xfrm>
            <a:off x="10107812" y="216125"/>
            <a:ext cx="935816" cy="847694"/>
          </a:xfrm>
          <a:custGeom>
            <a:avLst/>
            <a:gdLst/>
            <a:ahLst/>
            <a:cxnLst/>
            <a:rect l="l" t="t" r="r" b="b"/>
            <a:pathLst>
              <a:path w="935816" h="847694">
                <a:moveTo>
                  <a:pt x="0" y="0"/>
                </a:moveTo>
                <a:lnTo>
                  <a:pt x="935817" y="0"/>
                </a:lnTo>
                <a:lnTo>
                  <a:pt x="935817" y="847694"/>
                </a:lnTo>
                <a:lnTo>
                  <a:pt x="0" y="847694"/>
                </a:lnTo>
                <a:lnTo>
                  <a:pt x="0" y="0"/>
                </a:lnTo>
                <a:close/>
              </a:path>
            </a:pathLst>
          </a:custGeom>
          <a:blipFill>
            <a:blip r:embed="rId5"/>
            <a:stretch>
              <a:fillRect/>
            </a:stretch>
          </a:blipFill>
        </p:spPr>
        <p:txBody>
          <a:bodyPr/>
          <a:lstStyle/>
          <a:p>
            <a:endParaRPr lang="fr-FR"/>
          </a:p>
        </p:txBody>
      </p:sp>
      <p:sp>
        <p:nvSpPr>
          <p:cNvPr id="17" name="TextBox 17"/>
          <p:cNvSpPr txBox="1"/>
          <p:nvPr/>
        </p:nvSpPr>
        <p:spPr>
          <a:xfrm>
            <a:off x="11672366" y="219414"/>
            <a:ext cx="8137211" cy="733086"/>
          </a:xfrm>
          <a:prstGeom prst="rect">
            <a:avLst/>
          </a:prstGeom>
        </p:spPr>
        <p:txBody>
          <a:bodyPr lIns="0" tIns="0" rIns="0" bIns="0" rtlCol="0" anchor="t">
            <a:spAutoFit/>
          </a:bodyPr>
          <a:lstStyle/>
          <a:p>
            <a:pPr marL="0" lvl="0" indent="0" algn="just">
              <a:lnSpc>
                <a:spcPts val="5767"/>
              </a:lnSpc>
            </a:pPr>
            <a:r>
              <a:rPr lang="en-US" sz="4806">
                <a:solidFill>
                  <a:srgbClr val="004AAD"/>
                </a:solidFill>
                <a:latin typeface="Archive"/>
              </a:rPr>
              <a:t>EVALUATION AAC     </a:t>
            </a:r>
          </a:p>
        </p:txBody>
      </p:sp>
      <p:sp>
        <p:nvSpPr>
          <p:cNvPr id="19" name="TextBox 19"/>
          <p:cNvSpPr txBox="1"/>
          <p:nvPr/>
        </p:nvSpPr>
        <p:spPr>
          <a:xfrm>
            <a:off x="2547028" y="209550"/>
            <a:ext cx="6467552" cy="723900"/>
          </a:xfrm>
          <a:prstGeom prst="rect">
            <a:avLst/>
          </a:prstGeom>
        </p:spPr>
        <p:txBody>
          <a:bodyPr lIns="0" tIns="0" rIns="0" bIns="0" rtlCol="0" anchor="t">
            <a:spAutoFit/>
          </a:bodyPr>
          <a:lstStyle/>
          <a:p>
            <a:pPr marL="0" lvl="0" indent="0" algn="just">
              <a:lnSpc>
                <a:spcPts val="5767"/>
              </a:lnSpc>
            </a:pPr>
            <a:r>
              <a:rPr lang="en-US" sz="4806">
                <a:solidFill>
                  <a:srgbClr val="FFFFFF"/>
                </a:solidFill>
                <a:latin typeface="Archive"/>
              </a:rPr>
              <a:t>L’appel à communs </a:t>
            </a:r>
          </a:p>
        </p:txBody>
      </p:sp>
      <p:sp>
        <p:nvSpPr>
          <p:cNvPr id="20" name="TextBox 18">
            <a:extLst>
              <a:ext uri="{FF2B5EF4-FFF2-40B4-BE49-F238E27FC236}">
                <a16:creationId xmlns:a16="http://schemas.microsoft.com/office/drawing/2014/main" id="{1290BB63-6F15-C067-5E17-73097C7DE859}"/>
              </a:ext>
            </a:extLst>
          </p:cNvPr>
          <p:cNvSpPr txBox="1"/>
          <p:nvPr/>
        </p:nvSpPr>
        <p:spPr>
          <a:xfrm>
            <a:off x="1394768" y="8001681"/>
            <a:ext cx="16055031" cy="769441"/>
          </a:xfrm>
          <a:prstGeom prst="rect">
            <a:avLst/>
          </a:prstGeom>
        </p:spPr>
        <p:txBody>
          <a:bodyPr wrap="square" lIns="0" tIns="0" rIns="0" bIns="0" rtlCol="0" anchor="t">
            <a:spAutoFit/>
          </a:bodyPr>
          <a:lstStyle/>
          <a:p>
            <a:pPr marL="0" lvl="0" indent="0" algn="just">
              <a:lnSpc>
                <a:spcPts val="3007"/>
              </a:lnSpc>
            </a:pPr>
            <a:r>
              <a:rPr lang="en-US" sz="2506">
                <a:solidFill>
                  <a:srgbClr val="004AAD"/>
                </a:solidFill>
                <a:latin typeface="Archive"/>
              </a:rPr>
              <a:t>2023 : </a:t>
            </a:r>
            <a:r>
              <a:rPr lang="en-US" sz="2506">
                <a:solidFill>
                  <a:srgbClr val="E6433E"/>
                </a:solidFill>
                <a:latin typeface="Archive"/>
              </a:rPr>
              <a:t>1,7 m € </a:t>
            </a:r>
            <a:r>
              <a:rPr lang="en-US" sz="2506">
                <a:solidFill>
                  <a:srgbClr val="004AAD"/>
                </a:solidFill>
                <a:latin typeface="Archive"/>
              </a:rPr>
              <a:t>pour soutenir entre </a:t>
            </a:r>
            <a:r>
              <a:rPr lang="en-US" sz="2506">
                <a:solidFill>
                  <a:srgbClr val="E6433E"/>
                </a:solidFill>
                <a:latin typeface="Archive"/>
              </a:rPr>
              <a:t>30 </a:t>
            </a:r>
            <a:r>
              <a:rPr lang="en-US" sz="2506" err="1">
                <a:solidFill>
                  <a:srgbClr val="004AAD"/>
                </a:solidFill>
                <a:latin typeface="Archive"/>
              </a:rPr>
              <a:t>communs</a:t>
            </a:r>
            <a:r>
              <a:rPr lang="en-US" sz="2506">
                <a:solidFill>
                  <a:srgbClr val="004AAD"/>
                </a:solidFill>
                <a:latin typeface="Archive"/>
              </a:rPr>
              <a:t> sur </a:t>
            </a:r>
            <a:r>
              <a:rPr lang="en-US" sz="2506">
                <a:solidFill>
                  <a:srgbClr val="E6433E"/>
                </a:solidFill>
                <a:latin typeface="Archive"/>
              </a:rPr>
              <a:t>108</a:t>
            </a:r>
            <a:r>
              <a:rPr lang="en-US" sz="2506">
                <a:solidFill>
                  <a:srgbClr val="004AAD"/>
                </a:solidFill>
                <a:latin typeface="Archive"/>
              </a:rPr>
              <a:t> candidatures En </a:t>
            </a:r>
            <a:r>
              <a:rPr lang="en-US" sz="2506" err="1">
                <a:solidFill>
                  <a:srgbClr val="004AAD"/>
                </a:solidFill>
                <a:latin typeface="Archive"/>
              </a:rPr>
              <a:t>réponse</a:t>
            </a:r>
            <a:r>
              <a:rPr lang="en-US" sz="2506">
                <a:solidFill>
                  <a:srgbClr val="004AAD"/>
                </a:solidFill>
                <a:latin typeface="Archive"/>
              </a:rPr>
              <a:t> (27% de </a:t>
            </a:r>
            <a:r>
              <a:rPr lang="en-US" sz="2506" err="1">
                <a:solidFill>
                  <a:srgbClr val="004AAD"/>
                </a:solidFill>
                <a:latin typeface="Archive"/>
              </a:rPr>
              <a:t>taux</a:t>
            </a:r>
            <a:r>
              <a:rPr lang="en-US" sz="2506">
                <a:solidFill>
                  <a:srgbClr val="004AAD"/>
                </a:solidFill>
                <a:latin typeface="Archive"/>
              </a:rPr>
              <a:t> </a:t>
            </a:r>
            <a:r>
              <a:rPr lang="en-US" sz="2506" err="1">
                <a:solidFill>
                  <a:srgbClr val="004AAD"/>
                </a:solidFill>
                <a:latin typeface="Archive"/>
              </a:rPr>
              <a:t>d’aide</a:t>
            </a:r>
            <a:r>
              <a:rPr lang="en-US" sz="2506">
                <a:solidFill>
                  <a:srgbClr val="004AAD"/>
                </a:solidFill>
                <a:latin typeface="Archive"/>
              </a:rPr>
              <a:t>) </a:t>
            </a:r>
          </a:p>
        </p:txBody>
      </p:sp>
      <p:graphicFrame>
        <p:nvGraphicFramePr>
          <p:cNvPr id="27" name="Graphique 26">
            <a:extLst>
              <a:ext uri="{FF2B5EF4-FFF2-40B4-BE49-F238E27FC236}">
                <a16:creationId xmlns:a16="http://schemas.microsoft.com/office/drawing/2014/main" id="{87827CA0-FC32-618D-5942-6B3A442BA7EE}"/>
              </a:ext>
            </a:extLst>
          </p:cNvPr>
          <p:cNvGraphicFramePr>
            <a:graphicFrameLocks/>
          </p:cNvGraphicFramePr>
          <p:nvPr>
            <p:extLst>
              <p:ext uri="{D42A27DB-BD31-4B8C-83A1-F6EECF244321}">
                <p14:modId xmlns:p14="http://schemas.microsoft.com/office/powerpoint/2010/main" val="1971370342"/>
              </p:ext>
            </p:extLst>
          </p:nvPr>
        </p:nvGraphicFramePr>
        <p:xfrm>
          <a:off x="5105400" y="2796723"/>
          <a:ext cx="6907769" cy="4677757"/>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19">
            <a:extLst>
              <a:ext uri="{FF2B5EF4-FFF2-40B4-BE49-F238E27FC236}">
                <a16:creationId xmlns:a16="http://schemas.microsoft.com/office/drawing/2014/main" id="{84B49827-4B48-1D6D-D340-6ABD6DC9A73C}"/>
              </a:ext>
            </a:extLst>
          </p:cNvPr>
          <p:cNvSpPr txBox="1"/>
          <p:nvPr/>
        </p:nvSpPr>
        <p:spPr>
          <a:xfrm>
            <a:off x="1394768" y="1694469"/>
            <a:ext cx="15756447" cy="384721"/>
          </a:xfrm>
          <a:prstGeom prst="rect">
            <a:avLst/>
          </a:prstGeom>
        </p:spPr>
        <p:txBody>
          <a:bodyPr wrap="square" lIns="0" tIns="0" rIns="0" bIns="0" rtlCol="0" anchor="t">
            <a:spAutoFit/>
          </a:bodyPr>
          <a:lstStyle/>
          <a:p>
            <a:pPr marL="0" lvl="0" indent="0" algn="just">
              <a:lnSpc>
                <a:spcPts val="3007"/>
              </a:lnSpc>
            </a:pPr>
            <a:r>
              <a:rPr lang="en-US" sz="2506">
                <a:solidFill>
                  <a:srgbClr val="004AAD"/>
                </a:solidFill>
                <a:latin typeface="Archive"/>
              </a:rPr>
              <a:t>2021 : </a:t>
            </a:r>
            <a:r>
              <a:rPr lang="en-US" sz="2506">
                <a:solidFill>
                  <a:srgbClr val="FF5757"/>
                </a:solidFill>
                <a:latin typeface="Archive"/>
              </a:rPr>
              <a:t>1 m €</a:t>
            </a:r>
            <a:r>
              <a:rPr lang="en-US" sz="2506">
                <a:solidFill>
                  <a:srgbClr val="06A490"/>
                </a:solidFill>
                <a:latin typeface="Archive"/>
              </a:rPr>
              <a:t> </a:t>
            </a:r>
            <a:r>
              <a:rPr lang="en-US" sz="2506">
                <a:solidFill>
                  <a:srgbClr val="004AAD"/>
                </a:solidFill>
                <a:latin typeface="Archive"/>
              </a:rPr>
              <a:t>pour soutenir </a:t>
            </a:r>
            <a:r>
              <a:rPr lang="en-US" sz="2506">
                <a:solidFill>
                  <a:srgbClr val="FF5757"/>
                </a:solidFill>
                <a:latin typeface="Archive"/>
              </a:rPr>
              <a:t>20 </a:t>
            </a:r>
            <a:r>
              <a:rPr lang="en-US" sz="2506" err="1">
                <a:solidFill>
                  <a:srgbClr val="004AAD"/>
                </a:solidFill>
                <a:latin typeface="Archive"/>
              </a:rPr>
              <a:t>communs</a:t>
            </a:r>
            <a:r>
              <a:rPr lang="en-US" sz="2506">
                <a:solidFill>
                  <a:srgbClr val="FF5757"/>
                </a:solidFill>
                <a:latin typeface="Archive"/>
              </a:rPr>
              <a:t> </a:t>
            </a:r>
            <a:r>
              <a:rPr lang="en-US" sz="2506">
                <a:solidFill>
                  <a:srgbClr val="0C4894"/>
                </a:solidFill>
                <a:latin typeface="Archive"/>
              </a:rPr>
              <a:t>sur </a:t>
            </a:r>
            <a:r>
              <a:rPr lang="en-US" sz="2506">
                <a:solidFill>
                  <a:srgbClr val="FF5757"/>
                </a:solidFill>
                <a:latin typeface="Archive"/>
              </a:rPr>
              <a:t>80 </a:t>
            </a:r>
            <a:r>
              <a:rPr lang="en-US" sz="2506">
                <a:solidFill>
                  <a:srgbClr val="004AAD"/>
                </a:solidFill>
                <a:latin typeface="Archive"/>
              </a:rPr>
              <a:t>candidatures</a:t>
            </a:r>
            <a:r>
              <a:rPr lang="en-US" sz="2506">
                <a:solidFill>
                  <a:srgbClr val="0C4894"/>
                </a:solidFill>
                <a:latin typeface="Archive"/>
              </a:rPr>
              <a:t> </a:t>
            </a:r>
            <a:r>
              <a:rPr lang="en-US" sz="2506">
                <a:solidFill>
                  <a:srgbClr val="004AAD"/>
                </a:solidFill>
                <a:latin typeface="Archive"/>
              </a:rPr>
              <a:t>(25% de </a:t>
            </a:r>
            <a:r>
              <a:rPr lang="en-US" sz="2506" err="1">
                <a:solidFill>
                  <a:srgbClr val="004AAD"/>
                </a:solidFill>
                <a:latin typeface="Archive"/>
              </a:rPr>
              <a:t>taux</a:t>
            </a:r>
            <a:r>
              <a:rPr lang="en-US" sz="2506">
                <a:solidFill>
                  <a:srgbClr val="004AAD"/>
                </a:solidFill>
                <a:latin typeface="Archive"/>
              </a:rPr>
              <a:t> </a:t>
            </a:r>
            <a:r>
              <a:rPr lang="en-US" sz="2506" err="1">
                <a:solidFill>
                  <a:srgbClr val="004AAD"/>
                </a:solidFill>
                <a:latin typeface="Archive"/>
              </a:rPr>
              <a:t>d’aide</a:t>
            </a:r>
            <a:r>
              <a:rPr lang="en-US" sz="2506">
                <a:solidFill>
                  <a:srgbClr val="004AAD"/>
                </a:solidFill>
                <a:latin typeface="Archive"/>
              </a:rPr>
              <a:t>) </a:t>
            </a:r>
          </a:p>
        </p:txBody>
      </p:sp>
      <p:sp>
        <p:nvSpPr>
          <p:cNvPr id="38" name="ZoneTexte 37">
            <a:extLst>
              <a:ext uri="{FF2B5EF4-FFF2-40B4-BE49-F238E27FC236}">
                <a16:creationId xmlns:a16="http://schemas.microsoft.com/office/drawing/2014/main" id="{81F7DF16-D498-F01C-2E90-C1AF0D255016}"/>
              </a:ext>
            </a:extLst>
          </p:cNvPr>
          <p:cNvSpPr txBox="1"/>
          <p:nvPr/>
        </p:nvSpPr>
        <p:spPr>
          <a:xfrm>
            <a:off x="6397534" y="3708100"/>
            <a:ext cx="485552" cy="646331"/>
          </a:xfrm>
          <a:prstGeom prst="rect">
            <a:avLst/>
          </a:prstGeom>
          <a:noFill/>
        </p:spPr>
        <p:txBody>
          <a:bodyPr wrap="square" rtlCol="0">
            <a:spAutoFit/>
          </a:bodyPr>
          <a:lstStyle/>
          <a:p>
            <a:r>
              <a:rPr lang="fr-FR"/>
              <a:t>80</a:t>
            </a:r>
          </a:p>
          <a:p>
            <a:endParaRPr lang="fr-FR"/>
          </a:p>
        </p:txBody>
      </p:sp>
      <p:sp>
        <p:nvSpPr>
          <p:cNvPr id="39" name="ZoneTexte 38">
            <a:extLst>
              <a:ext uri="{FF2B5EF4-FFF2-40B4-BE49-F238E27FC236}">
                <a16:creationId xmlns:a16="http://schemas.microsoft.com/office/drawing/2014/main" id="{A61072F1-A455-0906-4072-27E68DFA244C}"/>
              </a:ext>
            </a:extLst>
          </p:cNvPr>
          <p:cNvSpPr txBox="1"/>
          <p:nvPr/>
        </p:nvSpPr>
        <p:spPr>
          <a:xfrm>
            <a:off x="7251073" y="5432331"/>
            <a:ext cx="485552" cy="646331"/>
          </a:xfrm>
          <a:prstGeom prst="rect">
            <a:avLst/>
          </a:prstGeom>
          <a:noFill/>
        </p:spPr>
        <p:txBody>
          <a:bodyPr wrap="square" rtlCol="0">
            <a:spAutoFit/>
          </a:bodyPr>
          <a:lstStyle/>
          <a:p>
            <a:r>
              <a:rPr lang="fr-FR"/>
              <a:t>20</a:t>
            </a:r>
          </a:p>
          <a:p>
            <a:endParaRPr lang="fr-FR"/>
          </a:p>
        </p:txBody>
      </p:sp>
      <p:sp>
        <p:nvSpPr>
          <p:cNvPr id="40" name="ZoneTexte 39">
            <a:extLst>
              <a:ext uri="{FF2B5EF4-FFF2-40B4-BE49-F238E27FC236}">
                <a16:creationId xmlns:a16="http://schemas.microsoft.com/office/drawing/2014/main" id="{AE368580-A5DF-D546-AE62-DB76A870DA2E}"/>
              </a:ext>
            </a:extLst>
          </p:cNvPr>
          <p:cNvSpPr txBox="1"/>
          <p:nvPr/>
        </p:nvSpPr>
        <p:spPr>
          <a:xfrm>
            <a:off x="9511460" y="2886510"/>
            <a:ext cx="564302" cy="646331"/>
          </a:xfrm>
          <a:prstGeom prst="rect">
            <a:avLst/>
          </a:prstGeom>
          <a:noFill/>
        </p:spPr>
        <p:txBody>
          <a:bodyPr wrap="square" rtlCol="0">
            <a:spAutoFit/>
          </a:bodyPr>
          <a:lstStyle/>
          <a:p>
            <a:r>
              <a:rPr lang="fr-FR"/>
              <a:t>108</a:t>
            </a:r>
          </a:p>
          <a:p>
            <a:endParaRPr lang="fr-FR"/>
          </a:p>
        </p:txBody>
      </p:sp>
      <p:sp>
        <p:nvSpPr>
          <p:cNvPr id="15" name="ZoneTexte 14">
            <a:extLst>
              <a:ext uri="{FF2B5EF4-FFF2-40B4-BE49-F238E27FC236}">
                <a16:creationId xmlns:a16="http://schemas.microsoft.com/office/drawing/2014/main" id="{BF38C74A-63FD-3046-7D30-A1EF5BA135E6}"/>
              </a:ext>
            </a:extLst>
          </p:cNvPr>
          <p:cNvSpPr txBox="1"/>
          <p:nvPr/>
        </p:nvSpPr>
        <p:spPr>
          <a:xfrm>
            <a:off x="10540768" y="5170393"/>
            <a:ext cx="485552" cy="923330"/>
          </a:xfrm>
          <a:prstGeom prst="rect">
            <a:avLst/>
          </a:prstGeom>
          <a:noFill/>
        </p:spPr>
        <p:txBody>
          <a:bodyPr wrap="square" rtlCol="0">
            <a:spAutoFit/>
          </a:bodyPr>
          <a:lstStyle/>
          <a:p>
            <a:r>
              <a:rPr lang="fr-FR"/>
              <a:t>30</a:t>
            </a:r>
          </a:p>
          <a:p>
            <a:endParaRPr lang="fr-FR"/>
          </a:p>
          <a:p>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a:off x="-47625"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p:cNvSpPr txBox="1"/>
            <p:nvPr/>
          </p:nvSpPr>
          <p:spPr>
            <a:xfrm>
              <a:off x="0" y="-9525"/>
              <a:ext cx="4816593" cy="2718858"/>
            </a:xfrm>
            <a:prstGeom prst="rect">
              <a:avLst/>
            </a:prstGeom>
          </p:spPr>
          <p:txBody>
            <a:bodyPr lIns="50800" tIns="50800" rIns="50800" bIns="50800" rtlCol="0" anchor="ctr"/>
            <a:lstStyle/>
            <a:p>
              <a:pPr algn="ctr">
                <a:lnSpc>
                  <a:spcPts val="3293"/>
                </a:lnSpc>
              </a:pPr>
              <a:endParaRPr/>
            </a:p>
          </p:txBody>
        </p:sp>
      </p:grpSp>
      <p:grpSp>
        <p:nvGrpSpPr>
          <p:cNvPr id="5" name="Group 5"/>
          <p:cNvGrpSpPr/>
          <p:nvPr/>
        </p:nvGrpSpPr>
        <p:grpSpPr>
          <a:xfrm>
            <a:off x="526462" y="1113204"/>
            <a:ext cx="18371119" cy="8641371"/>
            <a:chOff x="0" y="0"/>
            <a:chExt cx="4838484" cy="2275917"/>
          </a:xfrm>
        </p:grpSpPr>
        <p:sp>
          <p:nvSpPr>
            <p:cNvPr id="6" name="Freeform 6"/>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7" name="TextBox 7"/>
            <p:cNvSpPr txBox="1"/>
            <p:nvPr/>
          </p:nvSpPr>
          <p:spPr>
            <a:xfrm>
              <a:off x="0" y="-9525"/>
              <a:ext cx="4838484" cy="2285442"/>
            </a:xfrm>
            <a:prstGeom prst="rect">
              <a:avLst/>
            </a:prstGeom>
          </p:spPr>
          <p:txBody>
            <a:bodyPr lIns="50800" tIns="50800" rIns="50800" bIns="50800" rtlCol="0" anchor="ctr"/>
            <a:lstStyle/>
            <a:p>
              <a:pPr algn="ctr">
                <a:lnSpc>
                  <a:spcPts val="3293"/>
                </a:lnSpc>
              </a:pPr>
              <a:endParaRPr/>
            </a:p>
          </p:txBody>
        </p:sp>
      </p:grpSp>
      <p:grpSp>
        <p:nvGrpSpPr>
          <p:cNvPr id="8" name="Group 8"/>
          <p:cNvGrpSpPr/>
          <p:nvPr/>
        </p:nvGrpSpPr>
        <p:grpSpPr>
          <a:xfrm>
            <a:off x="9166980" y="-9525"/>
            <a:ext cx="9681947" cy="6862880"/>
            <a:chOff x="0" y="0"/>
            <a:chExt cx="2549978" cy="1807508"/>
          </a:xfrm>
        </p:grpSpPr>
        <p:sp>
          <p:nvSpPr>
            <p:cNvPr id="9" name="Freeform 9"/>
            <p:cNvSpPr/>
            <p:nvPr/>
          </p:nvSpPr>
          <p:spPr>
            <a:xfrm>
              <a:off x="0" y="0"/>
              <a:ext cx="2549978" cy="1807508"/>
            </a:xfrm>
            <a:custGeom>
              <a:avLst/>
              <a:gdLst/>
              <a:ahLst/>
              <a:cxnLst/>
              <a:rect l="l" t="t" r="r" b="b"/>
              <a:pathLst>
                <a:path w="2549978" h="1807508">
                  <a:moveTo>
                    <a:pt x="0" y="0"/>
                  </a:moveTo>
                  <a:lnTo>
                    <a:pt x="2549978" y="0"/>
                  </a:lnTo>
                  <a:lnTo>
                    <a:pt x="2549978" y="1807508"/>
                  </a:lnTo>
                  <a:lnTo>
                    <a:pt x="0" y="1807508"/>
                  </a:lnTo>
                  <a:close/>
                </a:path>
              </a:pathLst>
            </a:custGeom>
            <a:solidFill>
              <a:srgbClr val="FFFFFF"/>
            </a:solidFill>
          </p:spPr>
          <p:txBody>
            <a:bodyPr/>
            <a:lstStyle/>
            <a:p>
              <a:endParaRPr lang="fr-FR"/>
            </a:p>
          </p:txBody>
        </p:sp>
        <p:sp>
          <p:nvSpPr>
            <p:cNvPr id="10" name="TextBox 10"/>
            <p:cNvSpPr txBox="1"/>
            <p:nvPr/>
          </p:nvSpPr>
          <p:spPr>
            <a:xfrm>
              <a:off x="0" y="-9525"/>
              <a:ext cx="2549978" cy="1817033"/>
            </a:xfrm>
            <a:prstGeom prst="rect">
              <a:avLst/>
            </a:prstGeom>
          </p:spPr>
          <p:txBody>
            <a:bodyPr lIns="50800" tIns="50800" rIns="50800" bIns="50800" rtlCol="0" anchor="ctr"/>
            <a:lstStyle/>
            <a:p>
              <a:pPr algn="ctr">
                <a:lnSpc>
                  <a:spcPts val="3293"/>
                </a:lnSpc>
              </a:pPr>
              <a:endParaRPr lang="fr-FR"/>
            </a:p>
          </p:txBody>
        </p:sp>
      </p:grpSp>
      <p:sp>
        <p:nvSpPr>
          <p:cNvPr id="11" name="Freeform 11"/>
          <p:cNvSpPr/>
          <p:nvPr/>
        </p:nvSpPr>
        <p:spPr>
          <a:xfrm>
            <a:off x="16413662" y="-9525"/>
            <a:ext cx="1691277" cy="164494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3"/>
            <a:stretch>
              <a:fillRect/>
            </a:stretch>
          </a:blipFill>
        </p:spPr>
        <p:txBody>
          <a:bodyPr/>
          <a:lstStyle/>
          <a:p>
            <a:endParaRPr lang="fr-FR"/>
          </a:p>
        </p:txBody>
      </p:sp>
      <p:sp>
        <p:nvSpPr>
          <p:cNvPr id="12" name="Freeform 12"/>
          <p:cNvSpPr/>
          <p:nvPr/>
        </p:nvSpPr>
        <p:spPr>
          <a:xfrm>
            <a:off x="9297181" y="166739"/>
            <a:ext cx="829682" cy="946465"/>
          </a:xfrm>
          <a:custGeom>
            <a:avLst/>
            <a:gdLst/>
            <a:ahLst/>
            <a:cxnLst/>
            <a:rect l="l" t="t" r="r" b="b"/>
            <a:pathLst>
              <a:path w="829682" h="946465">
                <a:moveTo>
                  <a:pt x="0" y="0"/>
                </a:moveTo>
                <a:lnTo>
                  <a:pt x="829681" y="0"/>
                </a:lnTo>
                <a:lnTo>
                  <a:pt x="829681" y="946465"/>
                </a:lnTo>
                <a:lnTo>
                  <a:pt x="0" y="946465"/>
                </a:lnTo>
                <a:lnTo>
                  <a:pt x="0" y="0"/>
                </a:lnTo>
                <a:close/>
              </a:path>
            </a:pathLst>
          </a:custGeom>
          <a:blipFill>
            <a:blip r:embed="rId4"/>
            <a:stretch>
              <a:fillRect/>
            </a:stretch>
          </a:blipFill>
        </p:spPr>
        <p:txBody>
          <a:bodyPr/>
          <a:lstStyle/>
          <a:p>
            <a:endParaRPr lang="fr-FR"/>
          </a:p>
        </p:txBody>
      </p:sp>
      <p:sp>
        <p:nvSpPr>
          <p:cNvPr id="13" name="Freeform 13"/>
          <p:cNvSpPr/>
          <p:nvPr/>
        </p:nvSpPr>
        <p:spPr>
          <a:xfrm>
            <a:off x="10107812" y="216125"/>
            <a:ext cx="935816" cy="847694"/>
          </a:xfrm>
          <a:custGeom>
            <a:avLst/>
            <a:gdLst/>
            <a:ahLst/>
            <a:cxnLst/>
            <a:rect l="l" t="t" r="r" b="b"/>
            <a:pathLst>
              <a:path w="935816" h="847694">
                <a:moveTo>
                  <a:pt x="0" y="0"/>
                </a:moveTo>
                <a:lnTo>
                  <a:pt x="935817" y="0"/>
                </a:lnTo>
                <a:lnTo>
                  <a:pt x="935817" y="847694"/>
                </a:lnTo>
                <a:lnTo>
                  <a:pt x="0" y="847694"/>
                </a:lnTo>
                <a:lnTo>
                  <a:pt x="0" y="0"/>
                </a:lnTo>
                <a:close/>
              </a:path>
            </a:pathLst>
          </a:custGeom>
          <a:blipFill>
            <a:blip r:embed="rId5"/>
            <a:stretch>
              <a:fillRect/>
            </a:stretch>
          </a:blipFill>
        </p:spPr>
        <p:txBody>
          <a:bodyPr/>
          <a:lstStyle/>
          <a:p>
            <a:endParaRPr lang="fr-FR"/>
          </a:p>
        </p:txBody>
      </p:sp>
      <p:sp>
        <p:nvSpPr>
          <p:cNvPr id="14" name="Freeform 14"/>
          <p:cNvSpPr/>
          <p:nvPr/>
        </p:nvSpPr>
        <p:spPr>
          <a:xfrm>
            <a:off x="1030802" y="2030941"/>
            <a:ext cx="1046049" cy="553098"/>
          </a:xfrm>
          <a:custGeom>
            <a:avLst/>
            <a:gdLst/>
            <a:ahLst/>
            <a:cxnLst/>
            <a:rect l="l" t="t" r="r" b="b"/>
            <a:pathLst>
              <a:path w="1046049" h="553098">
                <a:moveTo>
                  <a:pt x="0" y="0"/>
                </a:moveTo>
                <a:lnTo>
                  <a:pt x="1046048" y="0"/>
                </a:lnTo>
                <a:lnTo>
                  <a:pt x="1046048" y="553099"/>
                </a:lnTo>
                <a:lnTo>
                  <a:pt x="0" y="5530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5" name="Freeform 15"/>
          <p:cNvSpPr/>
          <p:nvPr/>
        </p:nvSpPr>
        <p:spPr>
          <a:xfrm>
            <a:off x="1032445" y="5110616"/>
            <a:ext cx="1046049" cy="553098"/>
          </a:xfrm>
          <a:custGeom>
            <a:avLst/>
            <a:gdLst/>
            <a:ahLst/>
            <a:cxnLst/>
            <a:rect l="l" t="t" r="r" b="b"/>
            <a:pathLst>
              <a:path w="1046049" h="553098">
                <a:moveTo>
                  <a:pt x="0" y="0"/>
                </a:moveTo>
                <a:lnTo>
                  <a:pt x="1046048" y="0"/>
                </a:lnTo>
                <a:lnTo>
                  <a:pt x="1046048" y="553098"/>
                </a:lnTo>
                <a:lnTo>
                  <a:pt x="0" y="5530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6" name="Freeform 16"/>
          <p:cNvSpPr/>
          <p:nvPr/>
        </p:nvSpPr>
        <p:spPr>
          <a:xfrm>
            <a:off x="1138985" y="5906890"/>
            <a:ext cx="829682" cy="946465"/>
          </a:xfrm>
          <a:custGeom>
            <a:avLst/>
            <a:gdLst/>
            <a:ahLst/>
            <a:cxnLst/>
            <a:rect l="l" t="t" r="r" b="b"/>
            <a:pathLst>
              <a:path w="829682" h="946465">
                <a:moveTo>
                  <a:pt x="0" y="0"/>
                </a:moveTo>
                <a:lnTo>
                  <a:pt x="829682" y="0"/>
                </a:lnTo>
                <a:lnTo>
                  <a:pt x="829682" y="946465"/>
                </a:lnTo>
                <a:lnTo>
                  <a:pt x="0" y="946465"/>
                </a:lnTo>
                <a:lnTo>
                  <a:pt x="0" y="0"/>
                </a:lnTo>
                <a:close/>
              </a:path>
            </a:pathLst>
          </a:custGeom>
          <a:blipFill>
            <a:blip r:embed="rId4"/>
            <a:stretch>
              <a:fillRect/>
            </a:stretch>
          </a:blipFill>
        </p:spPr>
        <p:txBody>
          <a:bodyPr/>
          <a:lstStyle/>
          <a:p>
            <a:endParaRPr lang="fr-FR"/>
          </a:p>
        </p:txBody>
      </p:sp>
      <p:sp>
        <p:nvSpPr>
          <p:cNvPr id="17" name="Freeform 17"/>
          <p:cNvSpPr/>
          <p:nvPr/>
        </p:nvSpPr>
        <p:spPr>
          <a:xfrm>
            <a:off x="1138985" y="2823039"/>
            <a:ext cx="860123" cy="838229"/>
          </a:xfrm>
          <a:custGeom>
            <a:avLst/>
            <a:gdLst/>
            <a:ahLst/>
            <a:cxnLst/>
            <a:rect l="l" t="t" r="r" b="b"/>
            <a:pathLst>
              <a:path w="860123" h="838229">
                <a:moveTo>
                  <a:pt x="0" y="0"/>
                </a:moveTo>
                <a:lnTo>
                  <a:pt x="860123" y="0"/>
                </a:lnTo>
                <a:lnTo>
                  <a:pt x="860123" y="838228"/>
                </a:lnTo>
                <a:lnTo>
                  <a:pt x="0" y="8382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8" name="TextBox 18"/>
          <p:cNvSpPr txBox="1"/>
          <p:nvPr/>
        </p:nvSpPr>
        <p:spPr>
          <a:xfrm>
            <a:off x="11281810" y="278186"/>
            <a:ext cx="8137211" cy="733086"/>
          </a:xfrm>
          <a:prstGeom prst="rect">
            <a:avLst/>
          </a:prstGeom>
        </p:spPr>
        <p:txBody>
          <a:bodyPr lIns="0" tIns="0" rIns="0" bIns="0" rtlCol="0" anchor="t">
            <a:spAutoFit/>
          </a:bodyPr>
          <a:lstStyle/>
          <a:p>
            <a:pPr marL="0" lvl="0" indent="0" algn="just">
              <a:lnSpc>
                <a:spcPts val="5767"/>
              </a:lnSpc>
            </a:pPr>
            <a:r>
              <a:rPr lang="en-US" sz="4806">
                <a:solidFill>
                  <a:srgbClr val="004AAD"/>
                </a:solidFill>
                <a:latin typeface="Archive"/>
              </a:rPr>
              <a:t>EVALUATION AAC     </a:t>
            </a:r>
          </a:p>
        </p:txBody>
      </p:sp>
      <p:sp>
        <p:nvSpPr>
          <p:cNvPr id="20" name="TextBox 20"/>
          <p:cNvSpPr txBox="1"/>
          <p:nvPr/>
        </p:nvSpPr>
        <p:spPr>
          <a:xfrm>
            <a:off x="2547028" y="209550"/>
            <a:ext cx="6467552" cy="723900"/>
          </a:xfrm>
          <a:prstGeom prst="rect">
            <a:avLst/>
          </a:prstGeom>
        </p:spPr>
        <p:txBody>
          <a:bodyPr lIns="0" tIns="0" rIns="0" bIns="0" rtlCol="0" anchor="t">
            <a:spAutoFit/>
          </a:bodyPr>
          <a:lstStyle/>
          <a:p>
            <a:pPr marL="0" lvl="0" indent="0" algn="just">
              <a:lnSpc>
                <a:spcPts val="5767"/>
              </a:lnSpc>
            </a:pPr>
            <a:r>
              <a:rPr lang="en-US" sz="4806">
                <a:solidFill>
                  <a:srgbClr val="FFFFFF"/>
                </a:solidFill>
                <a:latin typeface="Archive"/>
              </a:rPr>
              <a:t>L’appel à communs </a:t>
            </a:r>
          </a:p>
        </p:txBody>
      </p:sp>
      <p:sp>
        <p:nvSpPr>
          <p:cNvPr id="21" name="TextBox 21"/>
          <p:cNvSpPr txBox="1"/>
          <p:nvPr/>
        </p:nvSpPr>
        <p:spPr>
          <a:xfrm>
            <a:off x="2338264" y="2232517"/>
            <a:ext cx="14156330" cy="3077766"/>
          </a:xfrm>
          <a:prstGeom prst="rect">
            <a:avLst/>
          </a:prstGeom>
        </p:spPr>
        <p:txBody>
          <a:bodyPr lIns="0" tIns="0" rIns="0" bIns="0" rtlCol="0" anchor="t">
            <a:spAutoFit/>
          </a:bodyPr>
          <a:lstStyle/>
          <a:p>
            <a:pPr algn="just">
              <a:lnSpc>
                <a:spcPts val="3007"/>
              </a:lnSpc>
            </a:pPr>
            <a:r>
              <a:rPr lang="fr-FR" sz="2506">
                <a:solidFill>
                  <a:srgbClr val="0C4894"/>
                </a:solidFill>
                <a:latin typeface="Archive"/>
              </a:rPr>
              <a:t>ROI soulevés par les candidats : </a:t>
            </a:r>
            <a:endParaRPr lang="fr-FR" sz="2506">
              <a:solidFill>
                <a:srgbClr val="0C4894"/>
              </a:solidFill>
              <a:latin typeface="Agrandir"/>
            </a:endParaRPr>
          </a:p>
          <a:p>
            <a:pPr marL="541121" lvl="1" indent="-270560" algn="just">
              <a:lnSpc>
                <a:spcPts val="3007"/>
              </a:lnSpc>
              <a:buFont typeface="Arial"/>
              <a:buChar char="•"/>
            </a:pPr>
            <a:r>
              <a:rPr lang="fr-FR" sz="2506">
                <a:solidFill>
                  <a:srgbClr val="0C4894"/>
                </a:solidFill>
                <a:latin typeface="Agrandir"/>
              </a:rPr>
              <a:t>S’acculturer aux  communs </a:t>
            </a:r>
          </a:p>
          <a:p>
            <a:pPr marL="541121" lvl="1" indent="-270560" algn="just">
              <a:lnSpc>
                <a:spcPts val="3007"/>
              </a:lnSpc>
              <a:buFont typeface="Arial"/>
              <a:buChar char="•"/>
            </a:pPr>
            <a:r>
              <a:rPr lang="fr-FR" sz="2506">
                <a:solidFill>
                  <a:srgbClr val="0C4894"/>
                </a:solidFill>
                <a:latin typeface="Agrandir"/>
              </a:rPr>
              <a:t>Réseau et nouvelles collaborations</a:t>
            </a:r>
          </a:p>
          <a:p>
            <a:pPr marL="541121" lvl="1" indent="-270560" algn="just">
              <a:lnSpc>
                <a:spcPts val="3007"/>
              </a:lnSpc>
              <a:buFont typeface="Arial"/>
              <a:buChar char="•"/>
            </a:pPr>
            <a:r>
              <a:rPr lang="fr-FR" sz="2506">
                <a:solidFill>
                  <a:srgbClr val="0C4894"/>
                </a:solidFill>
                <a:latin typeface="Agrandir"/>
              </a:rPr>
              <a:t>Visibiliser son projet  </a:t>
            </a:r>
          </a:p>
          <a:p>
            <a:pPr marL="541121" lvl="1" indent="-270560" algn="just">
              <a:lnSpc>
                <a:spcPts val="3007"/>
              </a:lnSpc>
              <a:buFont typeface="Arial"/>
              <a:buChar char="•"/>
            </a:pPr>
            <a:r>
              <a:rPr lang="fr-FR" sz="2506">
                <a:solidFill>
                  <a:srgbClr val="0C4894"/>
                </a:solidFill>
                <a:latin typeface="Agrandir"/>
              </a:rPr>
              <a:t>Accès à de nouvelles ressources </a:t>
            </a:r>
          </a:p>
          <a:p>
            <a:pPr marL="541121" lvl="1" indent="-270560" algn="just">
              <a:lnSpc>
                <a:spcPts val="3007"/>
              </a:lnSpc>
              <a:buFont typeface="Arial"/>
              <a:buChar char="•"/>
            </a:pPr>
            <a:r>
              <a:rPr lang="fr-FR" sz="2506">
                <a:solidFill>
                  <a:srgbClr val="0C4894"/>
                </a:solidFill>
                <a:latin typeface="Agrandir"/>
              </a:rPr>
              <a:t>Accès à un financement (seuil bas de 10k)</a:t>
            </a:r>
          </a:p>
          <a:p>
            <a:pPr algn="just">
              <a:lnSpc>
                <a:spcPts val="3007"/>
              </a:lnSpc>
            </a:pPr>
            <a:endParaRPr lang="fr-FR" sz="2506">
              <a:solidFill>
                <a:srgbClr val="0C4894"/>
              </a:solidFill>
              <a:latin typeface="Agrandir"/>
            </a:endParaRPr>
          </a:p>
          <a:p>
            <a:pPr algn="just">
              <a:lnSpc>
                <a:spcPts val="3007"/>
              </a:lnSpc>
            </a:pPr>
            <a:endParaRPr lang="fr-FR" sz="2506">
              <a:solidFill>
                <a:srgbClr val="0C4894"/>
              </a:solidFill>
              <a:latin typeface="Agrandir"/>
            </a:endParaRPr>
          </a:p>
        </p:txBody>
      </p:sp>
      <p:sp>
        <p:nvSpPr>
          <p:cNvPr id="22" name="TextBox 22"/>
          <p:cNvSpPr txBox="1"/>
          <p:nvPr/>
        </p:nvSpPr>
        <p:spPr>
          <a:xfrm>
            <a:off x="2417650" y="5215033"/>
            <a:ext cx="14156330" cy="4616648"/>
          </a:xfrm>
          <a:prstGeom prst="rect">
            <a:avLst/>
          </a:prstGeom>
        </p:spPr>
        <p:txBody>
          <a:bodyPr lIns="0" tIns="0" rIns="0" bIns="0" rtlCol="0" anchor="t">
            <a:spAutoFit/>
          </a:bodyPr>
          <a:lstStyle/>
          <a:p>
            <a:pPr algn="just">
              <a:lnSpc>
                <a:spcPts val="3007"/>
              </a:lnSpc>
            </a:pPr>
            <a:r>
              <a:rPr lang="fr-FR" sz="2506">
                <a:solidFill>
                  <a:srgbClr val="0C4894"/>
                </a:solidFill>
                <a:latin typeface="Archive"/>
              </a:rPr>
              <a:t>ROI soulevés par </a:t>
            </a:r>
            <a:r>
              <a:rPr lang="fr-FR" sz="2506" err="1">
                <a:solidFill>
                  <a:srgbClr val="0C4894"/>
                </a:solidFill>
                <a:latin typeface="Archive"/>
              </a:rPr>
              <a:t>l’ademe</a:t>
            </a:r>
            <a:r>
              <a:rPr lang="fr-FR" sz="2506">
                <a:solidFill>
                  <a:srgbClr val="0C4894"/>
                </a:solidFill>
                <a:latin typeface="Archive"/>
              </a:rPr>
              <a:t> : </a:t>
            </a:r>
          </a:p>
          <a:p>
            <a:pPr marL="541121" lvl="1" indent="-270560" algn="just">
              <a:lnSpc>
                <a:spcPts val="3007"/>
              </a:lnSpc>
              <a:buFont typeface="Arial"/>
              <a:buChar char="•"/>
            </a:pPr>
            <a:r>
              <a:rPr lang="fr-FR" sz="2506">
                <a:solidFill>
                  <a:srgbClr val="0C4894"/>
                </a:solidFill>
                <a:latin typeface="Agrandir"/>
              </a:rPr>
              <a:t>Efficacité de l’argent public : </a:t>
            </a:r>
          </a:p>
          <a:p>
            <a:pPr marL="1082242" lvl="2" indent="-360747" algn="just">
              <a:lnSpc>
                <a:spcPts val="3007"/>
              </a:lnSpc>
              <a:buFont typeface="Arial"/>
              <a:buChar char="⚬"/>
            </a:pPr>
            <a:r>
              <a:rPr lang="fr-FR" sz="2506">
                <a:solidFill>
                  <a:srgbClr val="0C4894"/>
                </a:solidFill>
                <a:latin typeface="Agrandir"/>
              </a:rPr>
              <a:t>Diffusion dans le temps et l’espace grâce aux licences ouvertes </a:t>
            </a:r>
          </a:p>
          <a:p>
            <a:pPr marL="1082242" lvl="2" indent="-360747" algn="just">
              <a:lnSpc>
                <a:spcPts val="3007"/>
              </a:lnSpc>
              <a:buFont typeface="Arial"/>
              <a:buChar char="⚬"/>
            </a:pPr>
            <a:r>
              <a:rPr lang="fr-FR" sz="2506">
                <a:solidFill>
                  <a:srgbClr val="0C4894"/>
                </a:solidFill>
                <a:latin typeface="Agrandir"/>
              </a:rPr>
              <a:t>Résilience des ressources soutenues </a:t>
            </a:r>
          </a:p>
          <a:p>
            <a:pPr marL="1082242" lvl="2" indent="-360747" algn="just">
              <a:lnSpc>
                <a:spcPts val="3007"/>
              </a:lnSpc>
              <a:buFont typeface="Arial"/>
              <a:buChar char="⚬"/>
            </a:pPr>
            <a:r>
              <a:rPr lang="fr-FR" sz="2506">
                <a:solidFill>
                  <a:srgbClr val="0C4894"/>
                </a:solidFill>
                <a:latin typeface="Agrandir"/>
              </a:rPr>
              <a:t>La solution à 1 problème est financée 1 fois </a:t>
            </a:r>
          </a:p>
          <a:p>
            <a:pPr marL="1082242" lvl="2" indent="-360747" algn="just">
              <a:lnSpc>
                <a:spcPts val="3007"/>
              </a:lnSpc>
              <a:buFont typeface="Arial"/>
              <a:buChar char="⚬"/>
            </a:pPr>
            <a:r>
              <a:rPr lang="fr-FR" sz="2506">
                <a:solidFill>
                  <a:srgbClr val="0C4894"/>
                </a:solidFill>
                <a:latin typeface="Agrandir"/>
              </a:rPr>
              <a:t>Les solutions préexistantes sont identifiées : amélioration de l’existant </a:t>
            </a:r>
          </a:p>
          <a:p>
            <a:pPr marL="541121" lvl="1" indent="-270560" algn="just">
              <a:lnSpc>
                <a:spcPts val="3007"/>
              </a:lnSpc>
              <a:buFont typeface="Arial"/>
              <a:buChar char="•"/>
            </a:pPr>
            <a:r>
              <a:rPr lang="fr-FR" sz="2506">
                <a:solidFill>
                  <a:srgbClr val="0C4894"/>
                </a:solidFill>
                <a:latin typeface="Agrandir"/>
              </a:rPr>
              <a:t>Explorer le marché en prenant des risques acceptables </a:t>
            </a:r>
          </a:p>
          <a:p>
            <a:pPr marL="541121" lvl="1" indent="-270560" algn="just">
              <a:lnSpc>
                <a:spcPts val="3007"/>
              </a:lnSpc>
              <a:buFont typeface="Arial"/>
              <a:buChar char="•"/>
            </a:pPr>
            <a:r>
              <a:rPr lang="fr-FR" sz="2506">
                <a:solidFill>
                  <a:srgbClr val="0C4894"/>
                </a:solidFill>
                <a:latin typeface="Agrandir"/>
              </a:rPr>
              <a:t>Soutenir et identifier des acteurs innovants mais éloignées des AAP </a:t>
            </a:r>
          </a:p>
          <a:p>
            <a:pPr marL="541121" lvl="1" indent="-270560" algn="just">
              <a:lnSpc>
                <a:spcPts val="3007"/>
              </a:lnSpc>
              <a:buFont typeface="Arial"/>
              <a:buChar char="•"/>
            </a:pPr>
            <a:r>
              <a:rPr lang="fr-FR" sz="2506">
                <a:solidFill>
                  <a:srgbClr val="0C4894"/>
                </a:solidFill>
                <a:latin typeface="Agrandir"/>
              </a:rPr>
              <a:t>Acculturer et former l’interne aux communs</a:t>
            </a:r>
          </a:p>
          <a:p>
            <a:pPr marL="541121" lvl="1" indent="-270560" algn="just">
              <a:lnSpc>
                <a:spcPts val="3007"/>
              </a:lnSpc>
              <a:buFont typeface="Arial"/>
              <a:buChar char="•"/>
            </a:pPr>
            <a:r>
              <a:rPr lang="fr-FR" sz="2506">
                <a:solidFill>
                  <a:srgbClr val="0C4894"/>
                </a:solidFill>
                <a:latin typeface="Agrandir"/>
              </a:rPr>
              <a:t>Se relier à d’autres agences publiques : IGN, ANCT, AFD... </a:t>
            </a:r>
          </a:p>
          <a:p>
            <a:pPr algn="just">
              <a:lnSpc>
                <a:spcPts val="3007"/>
              </a:lnSpc>
            </a:pPr>
            <a:endParaRPr lang="en-US" sz="2506">
              <a:solidFill>
                <a:srgbClr val="0C4894"/>
              </a:solidFill>
              <a:latin typeface="Agrandir"/>
            </a:endParaRPr>
          </a:p>
          <a:p>
            <a:pPr algn="just">
              <a:lnSpc>
                <a:spcPts val="3007"/>
              </a:lnSpc>
            </a:pPr>
            <a:endParaRPr lang="en-US" sz="2506">
              <a:solidFill>
                <a:srgbClr val="0C4894"/>
              </a:solidFill>
              <a:latin typeface="Agrandir"/>
            </a:endParaRPr>
          </a:p>
        </p:txBody>
      </p:sp>
      <p:sp>
        <p:nvSpPr>
          <p:cNvPr id="23" name="ZoneTexte 22">
            <a:extLst>
              <a:ext uri="{FF2B5EF4-FFF2-40B4-BE49-F238E27FC236}">
                <a16:creationId xmlns:a16="http://schemas.microsoft.com/office/drawing/2014/main" id="{48F2DC31-1413-8B2F-7DB2-65AB603ED369}"/>
              </a:ext>
            </a:extLst>
          </p:cNvPr>
          <p:cNvSpPr txBox="1"/>
          <p:nvPr/>
        </p:nvSpPr>
        <p:spPr>
          <a:xfrm>
            <a:off x="9711133" y="2172031"/>
            <a:ext cx="3466245" cy="584775"/>
          </a:xfrm>
          <a:prstGeom prst="rect">
            <a:avLst/>
          </a:prstGeom>
          <a:noFill/>
        </p:spPr>
        <p:txBody>
          <a:bodyPr wrap="square" rtlCol="0">
            <a:spAutoFit/>
          </a:bodyPr>
          <a:lstStyle/>
          <a:p>
            <a:pPr algn="ctr"/>
            <a:r>
              <a:rPr lang="fr-FR" sz="1600">
                <a:solidFill>
                  <a:schemeClr val="tx2">
                    <a:lumMod val="75000"/>
                  </a:schemeClr>
                </a:solidFill>
                <a:latin typeface="Agrandir" panose="020B0604020202020204" charset="0"/>
              </a:rPr>
              <a:t>Avez-vous lu les fiches Wiki des autres communs candidats ? </a:t>
            </a:r>
          </a:p>
        </p:txBody>
      </p:sp>
      <p:graphicFrame>
        <p:nvGraphicFramePr>
          <p:cNvPr id="24" name="Graphique 23">
            <a:extLst>
              <a:ext uri="{FF2B5EF4-FFF2-40B4-BE49-F238E27FC236}">
                <a16:creationId xmlns:a16="http://schemas.microsoft.com/office/drawing/2014/main" id="{2B34E02A-2CA9-EB49-0B48-FADD6DBE326C}"/>
              </a:ext>
            </a:extLst>
          </p:cNvPr>
          <p:cNvGraphicFramePr>
            <a:graphicFrameLocks/>
          </p:cNvGraphicFramePr>
          <p:nvPr>
            <p:extLst>
              <p:ext uri="{D42A27DB-BD31-4B8C-83A1-F6EECF244321}">
                <p14:modId xmlns:p14="http://schemas.microsoft.com/office/powerpoint/2010/main" val="2135768538"/>
              </p:ext>
            </p:extLst>
          </p:nvPr>
        </p:nvGraphicFramePr>
        <p:xfrm>
          <a:off x="9405533" y="2892095"/>
          <a:ext cx="3771845" cy="2167868"/>
        </p:xfrm>
        <a:graphic>
          <a:graphicData uri="http://schemas.openxmlformats.org/drawingml/2006/chart">
            <c:chart xmlns:c="http://schemas.openxmlformats.org/drawingml/2006/chart" xmlns:r="http://schemas.openxmlformats.org/officeDocument/2006/relationships" r:id="rId10"/>
          </a:graphicData>
        </a:graphic>
      </p:graphicFrame>
      <p:sp>
        <p:nvSpPr>
          <p:cNvPr id="25" name="Ellipse 24">
            <a:extLst>
              <a:ext uri="{FF2B5EF4-FFF2-40B4-BE49-F238E27FC236}">
                <a16:creationId xmlns:a16="http://schemas.microsoft.com/office/drawing/2014/main" id="{27EF1299-75F0-8945-771E-ED06E5F4A17A}"/>
              </a:ext>
            </a:extLst>
          </p:cNvPr>
          <p:cNvSpPr/>
          <p:nvPr/>
        </p:nvSpPr>
        <p:spPr>
          <a:xfrm>
            <a:off x="10848107" y="3403611"/>
            <a:ext cx="867406" cy="877446"/>
          </a:xfrm>
          <a:prstGeom prst="ellipse">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75000"/>
                </a:schemeClr>
              </a:solidFill>
              <a:latin typeface="Agrandir" panose="020B0604020202020204" charset="0"/>
            </a:endParaRPr>
          </a:p>
        </p:txBody>
      </p:sp>
      <p:sp>
        <p:nvSpPr>
          <p:cNvPr id="26" name="ZoneTexte 25">
            <a:extLst>
              <a:ext uri="{FF2B5EF4-FFF2-40B4-BE49-F238E27FC236}">
                <a16:creationId xmlns:a16="http://schemas.microsoft.com/office/drawing/2014/main" id="{1E5C82DC-5C8A-9C44-C480-68866EBCDDB6}"/>
              </a:ext>
            </a:extLst>
          </p:cNvPr>
          <p:cNvSpPr txBox="1"/>
          <p:nvPr/>
        </p:nvSpPr>
        <p:spPr>
          <a:xfrm>
            <a:off x="11003302" y="3703834"/>
            <a:ext cx="712211" cy="276999"/>
          </a:xfrm>
          <a:prstGeom prst="rect">
            <a:avLst/>
          </a:prstGeom>
          <a:noFill/>
        </p:spPr>
        <p:txBody>
          <a:bodyPr wrap="square" rtlCol="0">
            <a:spAutoFit/>
          </a:bodyPr>
          <a:lstStyle/>
          <a:p>
            <a:r>
              <a:rPr lang="fr-FR" sz="1200" b="1">
                <a:solidFill>
                  <a:schemeClr val="tx2">
                    <a:lumMod val="75000"/>
                  </a:schemeClr>
                </a:solidFill>
                <a:latin typeface="Agrandir" panose="020B0604020202020204" charset="0"/>
              </a:rPr>
              <a:t>100%</a:t>
            </a:r>
          </a:p>
        </p:txBody>
      </p:sp>
      <p:sp>
        <p:nvSpPr>
          <p:cNvPr id="29" name="ZoneTexte 28">
            <a:extLst>
              <a:ext uri="{FF2B5EF4-FFF2-40B4-BE49-F238E27FC236}">
                <a16:creationId xmlns:a16="http://schemas.microsoft.com/office/drawing/2014/main" id="{A391762D-0C64-E1B4-7373-740FC96EAC22}"/>
              </a:ext>
            </a:extLst>
          </p:cNvPr>
          <p:cNvSpPr txBox="1"/>
          <p:nvPr/>
        </p:nvSpPr>
        <p:spPr>
          <a:xfrm>
            <a:off x="13670489" y="2141586"/>
            <a:ext cx="4305573" cy="584775"/>
          </a:xfrm>
          <a:prstGeom prst="rect">
            <a:avLst/>
          </a:prstGeom>
          <a:noFill/>
        </p:spPr>
        <p:txBody>
          <a:bodyPr wrap="square" rtlCol="0">
            <a:spAutoFit/>
          </a:bodyPr>
          <a:lstStyle/>
          <a:p>
            <a:pPr algn="ctr"/>
            <a:r>
              <a:rPr lang="fr-FR" sz="1600">
                <a:solidFill>
                  <a:schemeClr val="tx2">
                    <a:lumMod val="75000"/>
                  </a:schemeClr>
                </a:solidFill>
                <a:latin typeface="Agrandir" panose="020B0604020202020204" charset="0"/>
              </a:rPr>
              <a:t>Si vous avez échangé avec d’autres porteurs, cela a-t-il été enrichissant  ?</a:t>
            </a:r>
          </a:p>
        </p:txBody>
      </p:sp>
      <p:graphicFrame>
        <p:nvGraphicFramePr>
          <p:cNvPr id="30" name="Graphique 29">
            <a:extLst>
              <a:ext uri="{FF2B5EF4-FFF2-40B4-BE49-F238E27FC236}">
                <a16:creationId xmlns:a16="http://schemas.microsoft.com/office/drawing/2014/main" id="{070B0872-1712-C600-1F56-3E734585E310}"/>
              </a:ext>
            </a:extLst>
          </p:cNvPr>
          <p:cNvGraphicFramePr>
            <a:graphicFrameLocks/>
          </p:cNvGraphicFramePr>
          <p:nvPr>
            <p:extLst>
              <p:ext uri="{D42A27DB-BD31-4B8C-83A1-F6EECF244321}">
                <p14:modId xmlns:p14="http://schemas.microsoft.com/office/powerpoint/2010/main" val="2366596582"/>
              </p:ext>
            </p:extLst>
          </p:nvPr>
        </p:nvGraphicFramePr>
        <p:xfrm>
          <a:off x="13288309" y="3097138"/>
          <a:ext cx="4576259" cy="3572543"/>
        </p:xfrm>
        <a:graphic>
          <a:graphicData uri="http://schemas.openxmlformats.org/drawingml/2006/chart">
            <c:chart xmlns:c="http://schemas.openxmlformats.org/drawingml/2006/chart" xmlns:r="http://schemas.openxmlformats.org/officeDocument/2006/relationships" r:id="rId11"/>
          </a:graphicData>
        </a:graphic>
      </p:graphicFrame>
      <p:sp>
        <p:nvSpPr>
          <p:cNvPr id="31" name="ZoneTexte 30">
            <a:extLst>
              <a:ext uri="{FF2B5EF4-FFF2-40B4-BE49-F238E27FC236}">
                <a16:creationId xmlns:a16="http://schemas.microsoft.com/office/drawing/2014/main" id="{C7C6EFAA-8BEE-B93E-7C9A-982DC553642C}"/>
              </a:ext>
            </a:extLst>
          </p:cNvPr>
          <p:cNvSpPr txBox="1"/>
          <p:nvPr/>
        </p:nvSpPr>
        <p:spPr>
          <a:xfrm>
            <a:off x="1231234" y="5094787"/>
            <a:ext cx="12784007" cy="1015663"/>
          </a:xfrm>
          <a:prstGeom prst="rect">
            <a:avLst/>
          </a:prstGeom>
          <a:noFill/>
        </p:spPr>
        <p:txBody>
          <a:bodyPr wrap="square">
            <a:spAutoFit/>
          </a:bodyPr>
          <a:lstStyle/>
          <a:p>
            <a:r>
              <a:rPr lang="fr-FR" sz="2000" i="1">
                <a:solidFill>
                  <a:schemeClr val="tx2">
                    <a:lumMod val="75000"/>
                  </a:schemeClr>
                </a:solidFill>
                <a:latin typeface="Agrandir" panose="020B0604020202020204" charset="0"/>
              </a:rPr>
              <a:t>Témoignage d’un porteur de commun : « La publicisation de ma proposition de commun sur le Wiki m'a permis de rencontrer de nombreuses personnes travaillant dans le même sens et souhaitant contribuer au projet </a:t>
            </a:r>
            <a:endParaRPr lang="fr-FR">
              <a:solidFill>
                <a:schemeClr val="tx2">
                  <a:lumMod val="75000"/>
                </a:schemeClr>
              </a:solidFill>
              <a:latin typeface="Agrandir" panose="020B0604020202020204" charset="0"/>
            </a:endParaRPr>
          </a:p>
        </p:txBody>
      </p:sp>
      <p:sp>
        <p:nvSpPr>
          <p:cNvPr id="19" name="ZoneTexte 18">
            <a:extLst>
              <a:ext uri="{FF2B5EF4-FFF2-40B4-BE49-F238E27FC236}">
                <a16:creationId xmlns:a16="http://schemas.microsoft.com/office/drawing/2014/main" id="{3A3EB549-1346-B5C9-B420-EF741C001628}"/>
              </a:ext>
            </a:extLst>
          </p:cNvPr>
          <p:cNvSpPr txBox="1"/>
          <p:nvPr/>
        </p:nvSpPr>
        <p:spPr>
          <a:xfrm>
            <a:off x="751259" y="9227127"/>
            <a:ext cx="4347415" cy="369332"/>
          </a:xfrm>
          <a:prstGeom prst="rect">
            <a:avLst/>
          </a:prstGeom>
          <a:noFill/>
        </p:spPr>
        <p:txBody>
          <a:bodyPr wrap="square" rtlCol="0">
            <a:spAutoFit/>
          </a:bodyPr>
          <a:lstStyle/>
          <a:p>
            <a:r>
              <a:rPr lang="fr-FR"/>
              <a:t>Librairie ADEME</a:t>
            </a:r>
          </a:p>
        </p:txBody>
      </p:sp>
    </p:spTree>
    <p:extLst>
      <p:ext uri="{BB962C8B-B14F-4D97-AF65-F5344CB8AC3E}">
        <p14:creationId xmlns:p14="http://schemas.microsoft.com/office/powerpoint/2010/main" val="258780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2" grpId="0"/>
      <p:bldP spid="23" grpId="0"/>
      <p:bldP spid="23" grpId="1"/>
      <p:bldGraphic spid="24" grpId="0">
        <p:bldAsOne/>
      </p:bldGraphic>
      <p:bldGraphic spid="24" grpId="1">
        <p:bldAsOne/>
      </p:bldGraphic>
      <p:bldP spid="25" grpId="0" animBg="1"/>
      <p:bldP spid="25" grpId="1" animBg="1"/>
      <p:bldP spid="26" grpId="0"/>
      <p:bldP spid="26" grpId="1"/>
      <p:bldP spid="29" grpId="0"/>
      <p:bldP spid="29" grpId="1"/>
      <p:bldGraphic spid="30" grpId="0">
        <p:bldAsOne/>
      </p:bldGraphic>
      <p:bldGraphic spid="30" grpId="1">
        <p:bldAsOne/>
      </p:bldGraphic>
      <p:bldP spid="31" grpId="0"/>
      <p:bldP spid="3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p:cNvSpPr txBox="1"/>
            <p:nvPr/>
          </p:nvSpPr>
          <p:spPr>
            <a:xfrm>
              <a:off x="0" y="-9525"/>
              <a:ext cx="4816593" cy="2718858"/>
            </a:xfrm>
            <a:prstGeom prst="rect">
              <a:avLst/>
            </a:prstGeom>
          </p:spPr>
          <p:txBody>
            <a:bodyPr lIns="50800" tIns="50800" rIns="50800" bIns="50800" rtlCol="0" anchor="ctr"/>
            <a:lstStyle/>
            <a:p>
              <a:pPr algn="ctr">
                <a:lnSpc>
                  <a:spcPts val="3293"/>
                </a:lnSpc>
              </a:pPr>
              <a:endParaRPr/>
            </a:p>
          </p:txBody>
        </p:sp>
      </p:grpSp>
      <p:grpSp>
        <p:nvGrpSpPr>
          <p:cNvPr id="5" name="Group 5"/>
          <p:cNvGrpSpPr/>
          <p:nvPr/>
        </p:nvGrpSpPr>
        <p:grpSpPr>
          <a:xfrm>
            <a:off x="8990618" y="-9525"/>
            <a:ext cx="9858309" cy="6862880"/>
            <a:chOff x="0" y="0"/>
            <a:chExt cx="2596427" cy="1807508"/>
          </a:xfrm>
        </p:grpSpPr>
        <p:sp>
          <p:nvSpPr>
            <p:cNvPr id="6" name="Freeform 6"/>
            <p:cNvSpPr/>
            <p:nvPr/>
          </p:nvSpPr>
          <p:spPr>
            <a:xfrm>
              <a:off x="0" y="0"/>
              <a:ext cx="2596427" cy="1807508"/>
            </a:xfrm>
            <a:custGeom>
              <a:avLst/>
              <a:gdLst/>
              <a:ahLst/>
              <a:cxnLst/>
              <a:rect l="l" t="t" r="r" b="b"/>
              <a:pathLst>
                <a:path w="2596427" h="1807508">
                  <a:moveTo>
                    <a:pt x="0" y="0"/>
                  </a:moveTo>
                  <a:lnTo>
                    <a:pt x="2596427" y="0"/>
                  </a:lnTo>
                  <a:lnTo>
                    <a:pt x="2596427" y="1807508"/>
                  </a:lnTo>
                  <a:lnTo>
                    <a:pt x="0" y="1807508"/>
                  </a:lnTo>
                  <a:close/>
                </a:path>
              </a:pathLst>
            </a:custGeom>
            <a:solidFill>
              <a:srgbClr val="FFFFFF"/>
            </a:solidFill>
          </p:spPr>
          <p:txBody>
            <a:bodyPr/>
            <a:lstStyle/>
            <a:p>
              <a:endParaRPr lang="fr-FR"/>
            </a:p>
          </p:txBody>
        </p:sp>
        <p:sp>
          <p:nvSpPr>
            <p:cNvPr id="7" name="TextBox 7"/>
            <p:cNvSpPr txBox="1"/>
            <p:nvPr/>
          </p:nvSpPr>
          <p:spPr>
            <a:xfrm>
              <a:off x="0" y="-9525"/>
              <a:ext cx="2596427" cy="1817033"/>
            </a:xfrm>
            <a:prstGeom prst="rect">
              <a:avLst/>
            </a:prstGeom>
          </p:spPr>
          <p:txBody>
            <a:bodyPr lIns="50800" tIns="50800" rIns="50800" bIns="50800" rtlCol="0" anchor="ctr"/>
            <a:lstStyle/>
            <a:p>
              <a:pPr algn="ctr">
                <a:lnSpc>
                  <a:spcPts val="3293"/>
                </a:lnSpc>
              </a:pPr>
              <a:endParaRPr/>
            </a:p>
          </p:txBody>
        </p:sp>
      </p:grpSp>
      <p:grpSp>
        <p:nvGrpSpPr>
          <p:cNvPr id="8" name="Group 8"/>
          <p:cNvGrpSpPr/>
          <p:nvPr/>
        </p:nvGrpSpPr>
        <p:grpSpPr>
          <a:xfrm>
            <a:off x="733763" y="982836"/>
            <a:ext cx="17612055" cy="8641371"/>
            <a:chOff x="0" y="0"/>
            <a:chExt cx="4638566" cy="2275917"/>
          </a:xfrm>
        </p:grpSpPr>
        <p:sp>
          <p:nvSpPr>
            <p:cNvPr id="9" name="Freeform 9"/>
            <p:cNvSpPr/>
            <p:nvPr/>
          </p:nvSpPr>
          <p:spPr>
            <a:xfrm>
              <a:off x="0" y="0"/>
              <a:ext cx="4638566" cy="2275917"/>
            </a:xfrm>
            <a:custGeom>
              <a:avLst/>
              <a:gdLst/>
              <a:ahLst/>
              <a:cxnLst/>
              <a:rect l="l" t="t" r="r" b="b"/>
              <a:pathLst>
                <a:path w="4638566" h="2275917">
                  <a:moveTo>
                    <a:pt x="0" y="0"/>
                  </a:moveTo>
                  <a:lnTo>
                    <a:pt x="4638566" y="0"/>
                  </a:lnTo>
                  <a:lnTo>
                    <a:pt x="4638566" y="2275917"/>
                  </a:lnTo>
                  <a:lnTo>
                    <a:pt x="0" y="2275917"/>
                  </a:lnTo>
                  <a:close/>
                </a:path>
              </a:pathLst>
            </a:custGeom>
            <a:solidFill>
              <a:srgbClr val="FFFFFF"/>
            </a:solidFill>
          </p:spPr>
          <p:txBody>
            <a:bodyPr/>
            <a:lstStyle/>
            <a:p>
              <a:endParaRPr lang="fr-FR"/>
            </a:p>
          </p:txBody>
        </p:sp>
        <p:sp>
          <p:nvSpPr>
            <p:cNvPr id="10" name="TextBox 10"/>
            <p:cNvSpPr txBox="1"/>
            <p:nvPr/>
          </p:nvSpPr>
          <p:spPr>
            <a:xfrm>
              <a:off x="0" y="-9525"/>
              <a:ext cx="4638566" cy="2285442"/>
            </a:xfrm>
            <a:prstGeom prst="rect">
              <a:avLst/>
            </a:prstGeom>
          </p:spPr>
          <p:txBody>
            <a:bodyPr lIns="50800" tIns="50800" rIns="50800" bIns="50800" rtlCol="0" anchor="ctr"/>
            <a:lstStyle/>
            <a:p>
              <a:pPr algn="ctr">
                <a:lnSpc>
                  <a:spcPts val="3293"/>
                </a:lnSpc>
              </a:pPr>
              <a:endParaRPr/>
            </a:p>
          </p:txBody>
        </p:sp>
      </p:grpSp>
      <p:sp>
        <p:nvSpPr>
          <p:cNvPr id="11" name="Freeform 11"/>
          <p:cNvSpPr/>
          <p:nvPr/>
        </p:nvSpPr>
        <p:spPr>
          <a:xfrm>
            <a:off x="16413662" y="-9525"/>
            <a:ext cx="1691277" cy="164494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3"/>
            <a:stretch>
              <a:fillRect/>
            </a:stretch>
          </a:blipFill>
        </p:spPr>
        <p:txBody>
          <a:bodyPr/>
          <a:lstStyle/>
          <a:p>
            <a:endParaRPr lang="fr-FR"/>
          </a:p>
        </p:txBody>
      </p:sp>
      <p:sp>
        <p:nvSpPr>
          <p:cNvPr id="12" name="Freeform 12"/>
          <p:cNvSpPr/>
          <p:nvPr/>
        </p:nvSpPr>
        <p:spPr>
          <a:xfrm>
            <a:off x="9124950" y="166739"/>
            <a:ext cx="829682" cy="946465"/>
          </a:xfrm>
          <a:custGeom>
            <a:avLst/>
            <a:gdLst/>
            <a:ahLst/>
            <a:cxnLst/>
            <a:rect l="l" t="t" r="r" b="b"/>
            <a:pathLst>
              <a:path w="829682" h="946465">
                <a:moveTo>
                  <a:pt x="0" y="0"/>
                </a:moveTo>
                <a:lnTo>
                  <a:pt x="829682" y="0"/>
                </a:lnTo>
                <a:lnTo>
                  <a:pt x="829682" y="946465"/>
                </a:lnTo>
                <a:lnTo>
                  <a:pt x="0" y="946465"/>
                </a:lnTo>
                <a:lnTo>
                  <a:pt x="0" y="0"/>
                </a:lnTo>
                <a:close/>
              </a:path>
            </a:pathLst>
          </a:custGeom>
          <a:blipFill>
            <a:blip r:embed="rId4"/>
            <a:stretch>
              <a:fillRect/>
            </a:stretch>
          </a:blipFill>
        </p:spPr>
        <p:txBody>
          <a:bodyPr/>
          <a:lstStyle/>
          <a:p>
            <a:endParaRPr lang="fr-FR"/>
          </a:p>
        </p:txBody>
      </p:sp>
      <p:sp>
        <p:nvSpPr>
          <p:cNvPr id="13" name="Freeform 13"/>
          <p:cNvSpPr/>
          <p:nvPr/>
        </p:nvSpPr>
        <p:spPr>
          <a:xfrm>
            <a:off x="9907007" y="216125"/>
            <a:ext cx="935816" cy="847694"/>
          </a:xfrm>
          <a:custGeom>
            <a:avLst/>
            <a:gdLst/>
            <a:ahLst/>
            <a:cxnLst/>
            <a:rect l="l" t="t" r="r" b="b"/>
            <a:pathLst>
              <a:path w="935816" h="847694">
                <a:moveTo>
                  <a:pt x="0" y="0"/>
                </a:moveTo>
                <a:lnTo>
                  <a:pt x="935816" y="0"/>
                </a:lnTo>
                <a:lnTo>
                  <a:pt x="935816" y="847694"/>
                </a:lnTo>
                <a:lnTo>
                  <a:pt x="0" y="847694"/>
                </a:lnTo>
                <a:lnTo>
                  <a:pt x="0" y="0"/>
                </a:lnTo>
                <a:close/>
              </a:path>
            </a:pathLst>
          </a:custGeom>
          <a:blipFill>
            <a:blip r:embed="rId5"/>
            <a:stretch>
              <a:fillRect/>
            </a:stretch>
          </a:blipFill>
        </p:spPr>
        <p:txBody>
          <a:bodyPr/>
          <a:lstStyle/>
          <a:p>
            <a:endParaRPr lang="fr-FR"/>
          </a:p>
        </p:txBody>
      </p:sp>
      <p:sp>
        <p:nvSpPr>
          <p:cNvPr id="18" name="TextBox 18"/>
          <p:cNvSpPr txBox="1"/>
          <p:nvPr/>
        </p:nvSpPr>
        <p:spPr>
          <a:xfrm>
            <a:off x="11493773" y="330733"/>
            <a:ext cx="8137211" cy="733086"/>
          </a:xfrm>
          <a:prstGeom prst="rect">
            <a:avLst/>
          </a:prstGeom>
        </p:spPr>
        <p:txBody>
          <a:bodyPr lIns="0" tIns="0" rIns="0" bIns="0" rtlCol="0" anchor="t">
            <a:spAutoFit/>
          </a:bodyPr>
          <a:lstStyle/>
          <a:p>
            <a:pPr marL="0" lvl="0" indent="0" algn="just">
              <a:lnSpc>
                <a:spcPts val="5767"/>
              </a:lnSpc>
            </a:pPr>
            <a:r>
              <a:rPr lang="en-US" sz="4806" err="1">
                <a:solidFill>
                  <a:srgbClr val="004AAD"/>
                </a:solidFill>
                <a:latin typeface="Archive"/>
              </a:rPr>
              <a:t>EVaL</a:t>
            </a:r>
            <a:r>
              <a:rPr lang="en-US" sz="4806">
                <a:solidFill>
                  <a:srgbClr val="004AAD"/>
                </a:solidFill>
                <a:latin typeface="Archive"/>
              </a:rPr>
              <a:t>. COMMUN</a:t>
            </a:r>
          </a:p>
        </p:txBody>
      </p:sp>
      <p:sp>
        <p:nvSpPr>
          <p:cNvPr id="20" name="TextBox 20"/>
          <p:cNvSpPr txBox="1"/>
          <p:nvPr/>
        </p:nvSpPr>
        <p:spPr>
          <a:xfrm>
            <a:off x="2547028" y="209550"/>
            <a:ext cx="6596972" cy="723900"/>
          </a:xfrm>
          <a:prstGeom prst="rect">
            <a:avLst/>
          </a:prstGeom>
        </p:spPr>
        <p:txBody>
          <a:bodyPr lIns="0" tIns="0" rIns="0" bIns="0" rtlCol="0" anchor="t">
            <a:spAutoFit/>
          </a:bodyPr>
          <a:lstStyle/>
          <a:p>
            <a:pPr marL="0" lvl="0" indent="0" algn="just">
              <a:lnSpc>
                <a:spcPts val="5767"/>
              </a:lnSpc>
            </a:pPr>
            <a:r>
              <a:rPr lang="en-US" sz="4806">
                <a:solidFill>
                  <a:srgbClr val="FFFFFF"/>
                </a:solidFill>
                <a:latin typeface="Archive"/>
              </a:rPr>
              <a:t>L’appel à communs </a:t>
            </a:r>
          </a:p>
        </p:txBody>
      </p:sp>
      <p:sp>
        <p:nvSpPr>
          <p:cNvPr id="25" name="ZoneTexte 24">
            <a:extLst>
              <a:ext uri="{FF2B5EF4-FFF2-40B4-BE49-F238E27FC236}">
                <a16:creationId xmlns:a16="http://schemas.microsoft.com/office/drawing/2014/main" id="{D5363FBA-8D27-473B-9D71-6C0DFC820F85}"/>
              </a:ext>
            </a:extLst>
          </p:cNvPr>
          <p:cNvSpPr txBox="1"/>
          <p:nvPr/>
        </p:nvSpPr>
        <p:spPr>
          <a:xfrm>
            <a:off x="1506511" y="2758235"/>
            <a:ext cx="15077375" cy="461665"/>
          </a:xfrm>
          <a:prstGeom prst="rect">
            <a:avLst/>
          </a:prstGeom>
          <a:noFill/>
        </p:spPr>
        <p:txBody>
          <a:bodyPr wrap="square">
            <a:spAutoFit/>
          </a:bodyPr>
          <a:lstStyle/>
          <a:p>
            <a:r>
              <a:rPr lang="fr-FR" sz="2400" b="1">
                <a:solidFill>
                  <a:schemeClr val="tx1">
                    <a:lumMod val="50000"/>
                    <a:lumOff val="50000"/>
                  </a:schemeClr>
                </a:solidFill>
                <a:latin typeface="Archive" panose="020B0604020202020204" charset="0"/>
                <a:hlinkClick r:id="rId6">
                  <a:extLst>
                    <a:ext uri="{A12FA001-AC4F-418D-AE19-62706E023703}">
                      <ahyp:hlinkClr xmlns:ahyp="http://schemas.microsoft.com/office/drawing/2018/hyperlinkcolor" val="tx"/>
                    </a:ext>
                  </a:extLst>
                </a:hlinkClick>
              </a:rPr>
              <a:t>Retour sur les Communs Lauréats à l'Appel à Communs 2021 | Framaforms.org</a:t>
            </a:r>
            <a:endParaRPr lang="fr-FR" sz="2400" b="1">
              <a:solidFill>
                <a:schemeClr val="tx1">
                  <a:lumMod val="50000"/>
                  <a:lumOff val="50000"/>
                </a:schemeClr>
              </a:solidFill>
              <a:latin typeface="Archive" panose="020B0604020202020204" charset="0"/>
            </a:endParaRPr>
          </a:p>
        </p:txBody>
      </p:sp>
      <p:sp>
        <p:nvSpPr>
          <p:cNvPr id="26" name="TextBox 18">
            <a:extLst>
              <a:ext uri="{FF2B5EF4-FFF2-40B4-BE49-F238E27FC236}">
                <a16:creationId xmlns:a16="http://schemas.microsoft.com/office/drawing/2014/main" id="{4ECC0EBC-09F6-758D-AB7A-45399D135E47}"/>
              </a:ext>
            </a:extLst>
          </p:cNvPr>
          <p:cNvSpPr txBox="1"/>
          <p:nvPr/>
        </p:nvSpPr>
        <p:spPr>
          <a:xfrm>
            <a:off x="1583394" y="3646580"/>
            <a:ext cx="14522515" cy="4231928"/>
          </a:xfrm>
          <a:prstGeom prst="rect">
            <a:avLst/>
          </a:prstGeom>
        </p:spPr>
        <p:txBody>
          <a:bodyPr wrap="square" lIns="0" tIns="0" rIns="0" bIns="0" rtlCol="0" anchor="t">
            <a:spAutoFit/>
          </a:bodyPr>
          <a:lstStyle/>
          <a:p>
            <a:pPr marL="0" lvl="0" indent="0" algn="just">
              <a:lnSpc>
                <a:spcPts val="3007"/>
              </a:lnSpc>
            </a:pPr>
            <a:endParaRPr lang="fr-FR" sz="2800">
              <a:solidFill>
                <a:srgbClr val="004AAD"/>
              </a:solidFill>
              <a:latin typeface="Archive"/>
            </a:endParaRPr>
          </a:p>
          <a:p>
            <a:pPr marL="514350" lvl="0" indent="-514350" algn="just">
              <a:lnSpc>
                <a:spcPts val="3007"/>
              </a:lnSpc>
              <a:buAutoNum type="arabicPeriod"/>
            </a:pPr>
            <a:r>
              <a:rPr lang="fr-FR" sz="2800">
                <a:solidFill>
                  <a:srgbClr val="004AAD"/>
                </a:solidFill>
                <a:latin typeface="Archive"/>
              </a:rPr>
              <a:t>Evolution du projet </a:t>
            </a:r>
            <a:r>
              <a:rPr lang="fr-FR" sz="2800">
                <a:solidFill>
                  <a:srgbClr val="004AAD"/>
                </a:solidFill>
                <a:highlight>
                  <a:srgbClr val="00FFFF"/>
                </a:highlight>
                <a:latin typeface="Archive"/>
              </a:rPr>
              <a:t>en tant que commun</a:t>
            </a:r>
          </a:p>
          <a:p>
            <a:pPr lvl="0" algn="just">
              <a:lnSpc>
                <a:spcPts val="3007"/>
              </a:lnSpc>
            </a:pPr>
            <a:endParaRPr lang="fr-FR" sz="2800">
              <a:solidFill>
                <a:srgbClr val="004AAD"/>
              </a:solidFill>
              <a:latin typeface="Archive"/>
            </a:endParaRPr>
          </a:p>
          <a:p>
            <a:pPr marL="514350" lvl="0" indent="-514350" algn="just">
              <a:lnSpc>
                <a:spcPts val="3007"/>
              </a:lnSpc>
              <a:buAutoNum type="arabicPeriod"/>
            </a:pPr>
            <a:r>
              <a:rPr lang="fr-FR" sz="2800">
                <a:solidFill>
                  <a:srgbClr val="004AAD"/>
                </a:solidFill>
                <a:latin typeface="Archive"/>
              </a:rPr>
              <a:t>Bénéfices pour </a:t>
            </a:r>
            <a:r>
              <a:rPr lang="fr-FR" sz="2800">
                <a:solidFill>
                  <a:srgbClr val="004AAD"/>
                </a:solidFill>
                <a:highlight>
                  <a:srgbClr val="00FFFF"/>
                </a:highlight>
                <a:latin typeface="Archive"/>
              </a:rPr>
              <a:t>l'équipe porteuse du commun</a:t>
            </a:r>
          </a:p>
          <a:p>
            <a:pPr lvl="0" algn="just">
              <a:lnSpc>
                <a:spcPts val="3007"/>
              </a:lnSpc>
            </a:pPr>
            <a:endParaRPr lang="fr-FR" sz="2800">
              <a:solidFill>
                <a:srgbClr val="004AAD"/>
              </a:solidFill>
              <a:latin typeface="Archive"/>
            </a:endParaRPr>
          </a:p>
          <a:p>
            <a:pPr marL="514350" lvl="0" indent="-514350" algn="just">
              <a:lnSpc>
                <a:spcPts val="3007"/>
              </a:lnSpc>
              <a:buAutoNum type="arabicPeriod"/>
            </a:pPr>
            <a:r>
              <a:rPr lang="fr-FR" sz="2800">
                <a:solidFill>
                  <a:srgbClr val="004AAD"/>
                </a:solidFill>
                <a:latin typeface="Archive"/>
              </a:rPr>
              <a:t>Bénéfices pour la </a:t>
            </a:r>
            <a:r>
              <a:rPr lang="fr-FR" sz="2800">
                <a:solidFill>
                  <a:srgbClr val="004AAD"/>
                </a:solidFill>
                <a:highlight>
                  <a:srgbClr val="00FFFF"/>
                </a:highlight>
                <a:latin typeface="Archive"/>
              </a:rPr>
              <a:t>résilience des territoires</a:t>
            </a:r>
          </a:p>
          <a:p>
            <a:pPr lvl="0" algn="just">
              <a:lnSpc>
                <a:spcPts val="3007"/>
              </a:lnSpc>
            </a:pPr>
            <a:endParaRPr lang="fr-FR" sz="2800">
              <a:solidFill>
                <a:srgbClr val="004AAD"/>
              </a:solidFill>
              <a:latin typeface="Archive"/>
            </a:endParaRPr>
          </a:p>
          <a:p>
            <a:pPr marL="514350" lvl="0" indent="-514350" algn="just">
              <a:lnSpc>
                <a:spcPts val="3007"/>
              </a:lnSpc>
              <a:buAutoNum type="arabicPeriod"/>
            </a:pPr>
            <a:r>
              <a:rPr lang="fr-FR" sz="2800">
                <a:solidFill>
                  <a:srgbClr val="004AAD"/>
                </a:solidFill>
                <a:highlight>
                  <a:srgbClr val="00FFFF"/>
                </a:highlight>
                <a:latin typeface="Archive"/>
              </a:rPr>
              <a:t>Entraînement du collectif </a:t>
            </a:r>
            <a:r>
              <a:rPr lang="fr-FR" sz="2800">
                <a:solidFill>
                  <a:srgbClr val="004AAD"/>
                </a:solidFill>
                <a:latin typeface="Archive"/>
              </a:rPr>
              <a:t>à coopérer</a:t>
            </a:r>
          </a:p>
          <a:p>
            <a:pPr marL="514350" lvl="0" indent="-514350" algn="just">
              <a:lnSpc>
                <a:spcPts val="3007"/>
              </a:lnSpc>
              <a:buAutoNum type="arabicPeriod"/>
            </a:pPr>
            <a:endParaRPr lang="fr-FR" sz="2506">
              <a:solidFill>
                <a:srgbClr val="004AAD"/>
              </a:solidFill>
              <a:latin typeface="Archive"/>
            </a:endParaRPr>
          </a:p>
          <a:p>
            <a:pPr lvl="0" algn="just">
              <a:lnSpc>
                <a:spcPts val="3007"/>
              </a:lnSpc>
            </a:pPr>
            <a:endParaRPr lang="fr-FR" sz="2506">
              <a:solidFill>
                <a:srgbClr val="004AAD"/>
              </a:solidFill>
              <a:latin typeface="Archive"/>
            </a:endParaRPr>
          </a:p>
          <a:p>
            <a:pPr marL="0" lvl="0" indent="0" algn="just">
              <a:lnSpc>
                <a:spcPts val="3007"/>
              </a:lnSpc>
            </a:pPr>
            <a:endParaRPr lang="fr-FR" sz="2506" i="1">
              <a:solidFill>
                <a:srgbClr val="004AAD"/>
              </a:solidFill>
              <a:latin typeface="Archive"/>
            </a:endParaRPr>
          </a:p>
        </p:txBody>
      </p:sp>
      <p:sp>
        <p:nvSpPr>
          <p:cNvPr id="28" name="ZoneTexte 27">
            <a:extLst>
              <a:ext uri="{FF2B5EF4-FFF2-40B4-BE49-F238E27FC236}">
                <a16:creationId xmlns:a16="http://schemas.microsoft.com/office/drawing/2014/main" id="{E9E54CC9-8B2C-71F5-FC7C-6785B9208E00}"/>
              </a:ext>
            </a:extLst>
          </p:cNvPr>
          <p:cNvSpPr txBox="1"/>
          <p:nvPr/>
        </p:nvSpPr>
        <p:spPr>
          <a:xfrm>
            <a:off x="1506515" y="1767963"/>
            <a:ext cx="15077376" cy="954107"/>
          </a:xfrm>
          <a:prstGeom prst="rect">
            <a:avLst/>
          </a:prstGeom>
          <a:noFill/>
        </p:spPr>
        <p:txBody>
          <a:bodyPr wrap="square">
            <a:spAutoFit/>
          </a:bodyPr>
          <a:lstStyle/>
          <a:p>
            <a:r>
              <a:rPr lang="fr-FR" sz="2800">
                <a:solidFill>
                  <a:srgbClr val="004AAD"/>
                </a:solidFill>
                <a:latin typeface="Archive"/>
              </a:rPr>
              <a:t>Questionnaire de BILAN en 20 questions et 4 dimensions pour les Lauréats 2021  :  </a:t>
            </a:r>
            <a:endParaRPr lang="fr-FR" sz="2800"/>
          </a:p>
        </p:txBody>
      </p:sp>
      <p:sp>
        <p:nvSpPr>
          <p:cNvPr id="29" name="ZoneTexte 28">
            <a:extLst>
              <a:ext uri="{FF2B5EF4-FFF2-40B4-BE49-F238E27FC236}">
                <a16:creationId xmlns:a16="http://schemas.microsoft.com/office/drawing/2014/main" id="{32929FEE-85AC-E444-E2C3-327CBFC76D98}"/>
              </a:ext>
            </a:extLst>
          </p:cNvPr>
          <p:cNvSpPr txBox="1"/>
          <p:nvPr/>
        </p:nvSpPr>
        <p:spPr>
          <a:xfrm>
            <a:off x="1506515" y="7418023"/>
            <a:ext cx="16047722" cy="1815882"/>
          </a:xfrm>
          <a:prstGeom prst="rect">
            <a:avLst/>
          </a:prstGeom>
          <a:noFill/>
        </p:spPr>
        <p:txBody>
          <a:bodyPr wrap="square">
            <a:spAutoFit/>
          </a:bodyPr>
          <a:lstStyle/>
          <a:p>
            <a:r>
              <a:rPr lang="fr-FR" sz="2800" u="sng">
                <a:solidFill>
                  <a:srgbClr val="004AAD"/>
                </a:solidFill>
                <a:latin typeface="Archive"/>
              </a:rPr>
              <a:t>QUELS SONT LES ROI DES COMMUNS SOUTENUS PAR L’ADEME ? </a:t>
            </a:r>
          </a:p>
          <a:p>
            <a:endParaRPr lang="fr-FR" sz="2800">
              <a:solidFill>
                <a:srgbClr val="004AAD"/>
              </a:solidFill>
              <a:latin typeface="Archive"/>
            </a:endParaRPr>
          </a:p>
          <a:p>
            <a:r>
              <a:rPr lang="fr-FR" sz="2800">
                <a:solidFill>
                  <a:srgbClr val="004AAD"/>
                </a:solidFill>
                <a:latin typeface="Archive"/>
              </a:rPr>
              <a:t>----- L’innovation ne se trouve-t-elle pas au niveau du changement de comportement ? ----  </a:t>
            </a:r>
            <a:endParaRPr lang="fr-FR" sz="2800"/>
          </a:p>
        </p:txBody>
      </p:sp>
    </p:spTree>
    <p:extLst>
      <p:ext uri="{BB962C8B-B14F-4D97-AF65-F5344CB8AC3E}">
        <p14:creationId xmlns:p14="http://schemas.microsoft.com/office/powerpoint/2010/main" val="160746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4DEC-02AA-3749-516E-7DE5BB5CBE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04C885F-BD9D-1481-0E55-6E0E47B1C05F}"/>
              </a:ext>
            </a:extLst>
          </p:cNvPr>
          <p:cNvGrpSpPr/>
          <p:nvPr/>
        </p:nvGrpSpPr>
        <p:grpSpPr>
          <a:xfrm>
            <a:off x="-47625" y="-36165"/>
            <a:ext cx="18335624" cy="10323165"/>
            <a:chOff x="0" y="-9525"/>
            <a:chExt cx="4829136" cy="2718858"/>
          </a:xfrm>
        </p:grpSpPr>
        <p:sp>
          <p:nvSpPr>
            <p:cNvPr id="3" name="Freeform 3">
              <a:extLst>
                <a:ext uri="{FF2B5EF4-FFF2-40B4-BE49-F238E27FC236}">
                  <a16:creationId xmlns:a16="http://schemas.microsoft.com/office/drawing/2014/main" id="{5A63BC30-1CFF-69C6-B061-35A46D541EEF}"/>
                </a:ext>
              </a:extLst>
            </p:cNvPr>
            <p:cNvSpPr/>
            <p:nvPr/>
          </p:nvSpPr>
          <p:spPr>
            <a:xfrm>
              <a:off x="12544"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a:extLst>
                <a:ext uri="{FF2B5EF4-FFF2-40B4-BE49-F238E27FC236}">
                  <a16:creationId xmlns:a16="http://schemas.microsoft.com/office/drawing/2014/main" id="{D215AEB2-756D-7CEC-EDBF-DC834FB376C6}"/>
                </a:ext>
              </a:extLst>
            </p:cNvPr>
            <p:cNvSpPr txBox="1"/>
            <p:nvPr/>
          </p:nvSpPr>
          <p:spPr>
            <a:xfrm>
              <a:off x="0" y="-9525"/>
              <a:ext cx="4816593" cy="2718858"/>
            </a:xfrm>
            <a:prstGeom prst="rect">
              <a:avLst/>
            </a:prstGeom>
          </p:spPr>
          <p:txBody>
            <a:bodyPr lIns="50800" tIns="50800" rIns="50800" bIns="50800" rtlCol="0" anchor="ctr"/>
            <a:lstStyle/>
            <a:p>
              <a:pPr algn="ctr">
                <a:lnSpc>
                  <a:spcPts val="3293"/>
                </a:lnSpc>
              </a:pPr>
              <a:endParaRPr/>
            </a:p>
          </p:txBody>
        </p:sp>
      </p:grpSp>
      <p:grpSp>
        <p:nvGrpSpPr>
          <p:cNvPr id="5" name="Group 5">
            <a:extLst>
              <a:ext uri="{FF2B5EF4-FFF2-40B4-BE49-F238E27FC236}">
                <a16:creationId xmlns:a16="http://schemas.microsoft.com/office/drawing/2014/main" id="{B98AF992-7DC0-3EEC-F234-DA3E58A7CA90}"/>
              </a:ext>
            </a:extLst>
          </p:cNvPr>
          <p:cNvGrpSpPr/>
          <p:nvPr/>
        </p:nvGrpSpPr>
        <p:grpSpPr>
          <a:xfrm>
            <a:off x="574091" y="1070429"/>
            <a:ext cx="17713909" cy="8677536"/>
            <a:chOff x="0" y="-9525"/>
            <a:chExt cx="4838484" cy="2285442"/>
          </a:xfrm>
        </p:grpSpPr>
        <p:sp>
          <p:nvSpPr>
            <p:cNvPr id="6" name="Freeform 6">
              <a:extLst>
                <a:ext uri="{FF2B5EF4-FFF2-40B4-BE49-F238E27FC236}">
                  <a16:creationId xmlns:a16="http://schemas.microsoft.com/office/drawing/2014/main" id="{D15C8D29-9E5B-B12B-994A-72084227E03E}"/>
                </a:ext>
              </a:extLst>
            </p:cNvPr>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7" name="TextBox 7">
              <a:extLst>
                <a:ext uri="{FF2B5EF4-FFF2-40B4-BE49-F238E27FC236}">
                  <a16:creationId xmlns:a16="http://schemas.microsoft.com/office/drawing/2014/main" id="{12148DD1-4D21-12C2-13A6-AFBB1BB5FF58}"/>
                </a:ext>
              </a:extLst>
            </p:cNvPr>
            <p:cNvSpPr txBox="1"/>
            <p:nvPr/>
          </p:nvSpPr>
          <p:spPr>
            <a:xfrm>
              <a:off x="0" y="-9525"/>
              <a:ext cx="4838484" cy="2285442"/>
            </a:xfrm>
            <a:prstGeom prst="rect">
              <a:avLst/>
            </a:prstGeom>
          </p:spPr>
          <p:txBody>
            <a:bodyPr lIns="50800" tIns="50800" rIns="50800" bIns="50800" rtlCol="0" anchor="ctr"/>
            <a:lstStyle/>
            <a:p>
              <a:pPr algn="ctr">
                <a:lnSpc>
                  <a:spcPts val="3293"/>
                </a:lnSpc>
              </a:pPr>
              <a:endParaRPr/>
            </a:p>
          </p:txBody>
        </p:sp>
      </p:grpSp>
      <p:grpSp>
        <p:nvGrpSpPr>
          <p:cNvPr id="8" name="Group 8">
            <a:extLst>
              <a:ext uri="{FF2B5EF4-FFF2-40B4-BE49-F238E27FC236}">
                <a16:creationId xmlns:a16="http://schemas.microsoft.com/office/drawing/2014/main" id="{D6FD0F29-FAA7-5471-588C-DF07C2857103}"/>
              </a:ext>
            </a:extLst>
          </p:cNvPr>
          <p:cNvGrpSpPr/>
          <p:nvPr/>
        </p:nvGrpSpPr>
        <p:grpSpPr>
          <a:xfrm>
            <a:off x="9166981" y="-9525"/>
            <a:ext cx="9121020" cy="6862880"/>
            <a:chOff x="0" y="0"/>
            <a:chExt cx="2549978" cy="1807508"/>
          </a:xfrm>
        </p:grpSpPr>
        <p:sp>
          <p:nvSpPr>
            <p:cNvPr id="9" name="Freeform 9">
              <a:extLst>
                <a:ext uri="{FF2B5EF4-FFF2-40B4-BE49-F238E27FC236}">
                  <a16:creationId xmlns:a16="http://schemas.microsoft.com/office/drawing/2014/main" id="{D317A3FF-D13C-942A-8A5A-BE6DFA0D549D}"/>
                </a:ext>
              </a:extLst>
            </p:cNvPr>
            <p:cNvSpPr/>
            <p:nvPr/>
          </p:nvSpPr>
          <p:spPr>
            <a:xfrm>
              <a:off x="0" y="0"/>
              <a:ext cx="2549978" cy="1807508"/>
            </a:xfrm>
            <a:custGeom>
              <a:avLst/>
              <a:gdLst/>
              <a:ahLst/>
              <a:cxnLst/>
              <a:rect l="l" t="t" r="r" b="b"/>
              <a:pathLst>
                <a:path w="2549978" h="1807508">
                  <a:moveTo>
                    <a:pt x="0" y="0"/>
                  </a:moveTo>
                  <a:lnTo>
                    <a:pt x="2549978" y="0"/>
                  </a:lnTo>
                  <a:lnTo>
                    <a:pt x="2549978" y="1807508"/>
                  </a:lnTo>
                  <a:lnTo>
                    <a:pt x="0" y="1807508"/>
                  </a:lnTo>
                  <a:close/>
                </a:path>
              </a:pathLst>
            </a:custGeom>
            <a:solidFill>
              <a:srgbClr val="FFFFFF"/>
            </a:solidFill>
          </p:spPr>
          <p:txBody>
            <a:bodyPr/>
            <a:lstStyle/>
            <a:p>
              <a:endParaRPr lang="fr-FR"/>
            </a:p>
          </p:txBody>
        </p:sp>
        <p:sp>
          <p:nvSpPr>
            <p:cNvPr id="10" name="TextBox 10">
              <a:extLst>
                <a:ext uri="{FF2B5EF4-FFF2-40B4-BE49-F238E27FC236}">
                  <a16:creationId xmlns:a16="http://schemas.microsoft.com/office/drawing/2014/main" id="{DFD24320-ECC5-F360-B3AE-89E026E575FE}"/>
                </a:ext>
              </a:extLst>
            </p:cNvPr>
            <p:cNvSpPr txBox="1"/>
            <p:nvPr/>
          </p:nvSpPr>
          <p:spPr>
            <a:xfrm>
              <a:off x="0" y="-9525"/>
              <a:ext cx="2549978" cy="1817033"/>
            </a:xfrm>
            <a:prstGeom prst="rect">
              <a:avLst/>
            </a:prstGeom>
          </p:spPr>
          <p:txBody>
            <a:bodyPr lIns="50800" tIns="50800" rIns="50800" bIns="50800" rtlCol="0" anchor="ctr"/>
            <a:lstStyle/>
            <a:p>
              <a:pPr algn="ctr">
                <a:lnSpc>
                  <a:spcPts val="3293"/>
                </a:lnSpc>
              </a:pPr>
              <a:endParaRPr/>
            </a:p>
          </p:txBody>
        </p:sp>
      </p:grpSp>
      <p:sp>
        <p:nvSpPr>
          <p:cNvPr id="11" name="Freeform 11">
            <a:extLst>
              <a:ext uri="{FF2B5EF4-FFF2-40B4-BE49-F238E27FC236}">
                <a16:creationId xmlns:a16="http://schemas.microsoft.com/office/drawing/2014/main" id="{A5252D85-DD2E-E4D3-D30C-723414E933D6}"/>
              </a:ext>
            </a:extLst>
          </p:cNvPr>
          <p:cNvSpPr/>
          <p:nvPr/>
        </p:nvSpPr>
        <p:spPr>
          <a:xfrm>
            <a:off x="16413662" y="-9525"/>
            <a:ext cx="1691277" cy="164494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3"/>
            <a:stretch>
              <a:fillRect/>
            </a:stretch>
          </a:blipFill>
        </p:spPr>
        <p:txBody>
          <a:bodyPr/>
          <a:lstStyle/>
          <a:p>
            <a:endParaRPr lang="fr-FR"/>
          </a:p>
        </p:txBody>
      </p:sp>
      <p:sp>
        <p:nvSpPr>
          <p:cNvPr id="12" name="Freeform 12">
            <a:extLst>
              <a:ext uri="{FF2B5EF4-FFF2-40B4-BE49-F238E27FC236}">
                <a16:creationId xmlns:a16="http://schemas.microsoft.com/office/drawing/2014/main" id="{CB02041D-164D-07D3-7B89-9055F2587020}"/>
              </a:ext>
            </a:extLst>
          </p:cNvPr>
          <p:cNvSpPr/>
          <p:nvPr/>
        </p:nvSpPr>
        <p:spPr>
          <a:xfrm>
            <a:off x="9297181" y="166739"/>
            <a:ext cx="829682" cy="946465"/>
          </a:xfrm>
          <a:custGeom>
            <a:avLst/>
            <a:gdLst/>
            <a:ahLst/>
            <a:cxnLst/>
            <a:rect l="l" t="t" r="r" b="b"/>
            <a:pathLst>
              <a:path w="829682" h="946465">
                <a:moveTo>
                  <a:pt x="0" y="0"/>
                </a:moveTo>
                <a:lnTo>
                  <a:pt x="829681" y="0"/>
                </a:lnTo>
                <a:lnTo>
                  <a:pt x="829681" y="946465"/>
                </a:lnTo>
                <a:lnTo>
                  <a:pt x="0" y="946465"/>
                </a:lnTo>
                <a:lnTo>
                  <a:pt x="0" y="0"/>
                </a:lnTo>
                <a:close/>
              </a:path>
            </a:pathLst>
          </a:custGeom>
          <a:blipFill>
            <a:blip r:embed="rId4"/>
            <a:stretch>
              <a:fillRect/>
            </a:stretch>
          </a:blipFill>
        </p:spPr>
        <p:txBody>
          <a:bodyPr/>
          <a:lstStyle/>
          <a:p>
            <a:endParaRPr lang="fr-FR"/>
          </a:p>
        </p:txBody>
      </p:sp>
      <p:sp>
        <p:nvSpPr>
          <p:cNvPr id="13" name="Freeform 13">
            <a:extLst>
              <a:ext uri="{FF2B5EF4-FFF2-40B4-BE49-F238E27FC236}">
                <a16:creationId xmlns:a16="http://schemas.microsoft.com/office/drawing/2014/main" id="{B0723713-6AE3-6FC8-BEE0-9AED3CEAC6DC}"/>
              </a:ext>
            </a:extLst>
          </p:cNvPr>
          <p:cNvSpPr/>
          <p:nvPr/>
        </p:nvSpPr>
        <p:spPr>
          <a:xfrm>
            <a:off x="10107812" y="216125"/>
            <a:ext cx="935816" cy="847694"/>
          </a:xfrm>
          <a:custGeom>
            <a:avLst/>
            <a:gdLst/>
            <a:ahLst/>
            <a:cxnLst/>
            <a:rect l="l" t="t" r="r" b="b"/>
            <a:pathLst>
              <a:path w="935816" h="847694">
                <a:moveTo>
                  <a:pt x="0" y="0"/>
                </a:moveTo>
                <a:lnTo>
                  <a:pt x="935817" y="0"/>
                </a:lnTo>
                <a:lnTo>
                  <a:pt x="935817" y="847694"/>
                </a:lnTo>
                <a:lnTo>
                  <a:pt x="0" y="847694"/>
                </a:lnTo>
                <a:lnTo>
                  <a:pt x="0" y="0"/>
                </a:lnTo>
                <a:close/>
              </a:path>
            </a:pathLst>
          </a:custGeom>
          <a:blipFill>
            <a:blip r:embed="rId5"/>
            <a:stretch>
              <a:fillRect/>
            </a:stretch>
          </a:blipFill>
        </p:spPr>
        <p:txBody>
          <a:bodyPr/>
          <a:lstStyle/>
          <a:p>
            <a:endParaRPr lang="fr-FR"/>
          </a:p>
        </p:txBody>
      </p:sp>
      <p:sp>
        <p:nvSpPr>
          <p:cNvPr id="19" name="TextBox 19">
            <a:extLst>
              <a:ext uri="{FF2B5EF4-FFF2-40B4-BE49-F238E27FC236}">
                <a16:creationId xmlns:a16="http://schemas.microsoft.com/office/drawing/2014/main" id="{3EB015D6-9A08-63DC-7F7D-CF4085E1C097}"/>
              </a:ext>
            </a:extLst>
          </p:cNvPr>
          <p:cNvSpPr txBox="1"/>
          <p:nvPr/>
        </p:nvSpPr>
        <p:spPr>
          <a:xfrm>
            <a:off x="2547028" y="209550"/>
            <a:ext cx="6467552" cy="723900"/>
          </a:xfrm>
          <a:prstGeom prst="rect">
            <a:avLst/>
          </a:prstGeom>
        </p:spPr>
        <p:txBody>
          <a:bodyPr lIns="0" tIns="0" rIns="0" bIns="0" rtlCol="0" anchor="t">
            <a:spAutoFit/>
          </a:bodyPr>
          <a:lstStyle/>
          <a:p>
            <a:pPr marL="0" lvl="0" indent="0" algn="just">
              <a:lnSpc>
                <a:spcPts val="5767"/>
              </a:lnSpc>
            </a:pPr>
            <a:r>
              <a:rPr lang="en-US" sz="4806" err="1">
                <a:solidFill>
                  <a:srgbClr val="FFFFFF"/>
                </a:solidFill>
                <a:latin typeface="Archive"/>
              </a:rPr>
              <a:t>L’appel</a:t>
            </a:r>
            <a:r>
              <a:rPr lang="en-US" sz="4806">
                <a:solidFill>
                  <a:srgbClr val="FFFFFF"/>
                </a:solidFill>
                <a:latin typeface="Archive"/>
              </a:rPr>
              <a:t> à communs </a:t>
            </a:r>
          </a:p>
        </p:txBody>
      </p:sp>
      <p:pic>
        <p:nvPicPr>
          <p:cNvPr id="14" name="Image 13">
            <a:extLst>
              <a:ext uri="{FF2B5EF4-FFF2-40B4-BE49-F238E27FC236}">
                <a16:creationId xmlns:a16="http://schemas.microsoft.com/office/drawing/2014/main" id="{4A6FB1C6-B854-A0AC-2DC0-FB7A9302973B}"/>
              </a:ext>
            </a:extLst>
          </p:cNvPr>
          <p:cNvPicPr>
            <a:picLocks noChangeAspect="1"/>
          </p:cNvPicPr>
          <p:nvPr/>
        </p:nvPicPr>
        <p:blipFill>
          <a:blip r:embed="rId6"/>
          <a:stretch>
            <a:fillRect/>
          </a:stretch>
        </p:blipFill>
        <p:spPr>
          <a:xfrm>
            <a:off x="1817571" y="1506118"/>
            <a:ext cx="11030347" cy="7842322"/>
          </a:xfrm>
          <a:prstGeom prst="rect">
            <a:avLst/>
          </a:prstGeom>
        </p:spPr>
      </p:pic>
      <p:sp>
        <p:nvSpPr>
          <p:cNvPr id="15" name="ZoneTexte 14">
            <a:extLst>
              <a:ext uri="{FF2B5EF4-FFF2-40B4-BE49-F238E27FC236}">
                <a16:creationId xmlns:a16="http://schemas.microsoft.com/office/drawing/2014/main" id="{76BC6500-8A59-A30A-B71C-C0A0F65AA4F5}"/>
              </a:ext>
            </a:extLst>
          </p:cNvPr>
          <p:cNvSpPr txBox="1"/>
          <p:nvPr/>
        </p:nvSpPr>
        <p:spPr>
          <a:xfrm>
            <a:off x="1600200" y="8749145"/>
            <a:ext cx="1163782" cy="646331"/>
          </a:xfrm>
          <a:prstGeom prst="rect">
            <a:avLst/>
          </a:prstGeom>
          <a:noFill/>
        </p:spPr>
        <p:txBody>
          <a:bodyPr wrap="square" rtlCol="0">
            <a:spAutoFit/>
          </a:bodyPr>
          <a:lstStyle/>
          <a:p>
            <a:r>
              <a:rPr lang="fr-FR"/>
              <a:t>Source : TINY </a:t>
            </a:r>
            <a:r>
              <a:rPr lang="fr-FR" err="1"/>
              <a:t>Lab</a:t>
            </a:r>
            <a:endParaRPr lang="fr-FR"/>
          </a:p>
        </p:txBody>
      </p:sp>
      <p:sp>
        <p:nvSpPr>
          <p:cNvPr id="16" name="TextBox 18">
            <a:extLst>
              <a:ext uri="{FF2B5EF4-FFF2-40B4-BE49-F238E27FC236}">
                <a16:creationId xmlns:a16="http://schemas.microsoft.com/office/drawing/2014/main" id="{64CA288F-E585-F624-408C-F9284E6D18C1}"/>
              </a:ext>
            </a:extLst>
          </p:cNvPr>
          <p:cNvSpPr txBox="1"/>
          <p:nvPr/>
        </p:nvSpPr>
        <p:spPr>
          <a:xfrm>
            <a:off x="11043628" y="266725"/>
            <a:ext cx="8137211" cy="703719"/>
          </a:xfrm>
          <a:prstGeom prst="rect">
            <a:avLst/>
          </a:prstGeom>
        </p:spPr>
        <p:txBody>
          <a:bodyPr lIns="0" tIns="0" rIns="0" bIns="0" rtlCol="0" anchor="t">
            <a:spAutoFit/>
          </a:bodyPr>
          <a:lstStyle/>
          <a:p>
            <a:pPr marL="0" lvl="0" indent="0" algn="just">
              <a:lnSpc>
                <a:spcPts val="5767"/>
              </a:lnSpc>
            </a:pPr>
            <a:r>
              <a:rPr lang="en-US" sz="4000">
                <a:solidFill>
                  <a:srgbClr val="004AAD"/>
                </a:solidFill>
                <a:latin typeface="Archive"/>
              </a:rPr>
              <a:t>Innovation sociale</a:t>
            </a:r>
          </a:p>
        </p:txBody>
      </p:sp>
      <p:sp>
        <p:nvSpPr>
          <p:cNvPr id="17" name="ZoneTexte 16">
            <a:extLst>
              <a:ext uri="{FF2B5EF4-FFF2-40B4-BE49-F238E27FC236}">
                <a16:creationId xmlns:a16="http://schemas.microsoft.com/office/drawing/2014/main" id="{CCC950BA-FC55-EF72-498F-88F334C387F0}"/>
              </a:ext>
            </a:extLst>
          </p:cNvPr>
          <p:cNvSpPr txBox="1"/>
          <p:nvPr/>
        </p:nvSpPr>
        <p:spPr>
          <a:xfrm>
            <a:off x="7772400" y="49149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Fiche</a:t>
            </a:r>
          </a:p>
        </p:txBody>
      </p:sp>
    </p:spTree>
    <p:extLst>
      <p:ext uri="{BB962C8B-B14F-4D97-AF65-F5344CB8AC3E}">
        <p14:creationId xmlns:p14="http://schemas.microsoft.com/office/powerpoint/2010/main" val="177813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4DEC-02AA-3749-516E-7DE5BB5CBE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04C885F-BD9D-1481-0E55-6E0E47B1C05F}"/>
              </a:ext>
            </a:extLst>
          </p:cNvPr>
          <p:cNvGrpSpPr/>
          <p:nvPr/>
        </p:nvGrpSpPr>
        <p:grpSpPr>
          <a:xfrm>
            <a:off x="-47625" y="-36165"/>
            <a:ext cx="18335624" cy="10323165"/>
            <a:chOff x="0" y="-9525"/>
            <a:chExt cx="4829136" cy="2718858"/>
          </a:xfrm>
        </p:grpSpPr>
        <p:sp>
          <p:nvSpPr>
            <p:cNvPr id="3" name="Freeform 3">
              <a:extLst>
                <a:ext uri="{FF2B5EF4-FFF2-40B4-BE49-F238E27FC236}">
                  <a16:creationId xmlns:a16="http://schemas.microsoft.com/office/drawing/2014/main" id="{5A63BC30-1CFF-69C6-B061-35A46D541EEF}"/>
                </a:ext>
              </a:extLst>
            </p:cNvPr>
            <p:cNvSpPr/>
            <p:nvPr/>
          </p:nvSpPr>
          <p:spPr>
            <a:xfrm>
              <a:off x="12544"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a:extLst>
                <a:ext uri="{FF2B5EF4-FFF2-40B4-BE49-F238E27FC236}">
                  <a16:creationId xmlns:a16="http://schemas.microsoft.com/office/drawing/2014/main" id="{D215AEB2-756D-7CEC-EDBF-DC834FB376C6}"/>
                </a:ext>
              </a:extLst>
            </p:cNvPr>
            <p:cNvSpPr txBox="1"/>
            <p:nvPr/>
          </p:nvSpPr>
          <p:spPr>
            <a:xfrm>
              <a:off x="0" y="-9525"/>
              <a:ext cx="4816593" cy="2718858"/>
            </a:xfrm>
            <a:prstGeom prst="rect">
              <a:avLst/>
            </a:prstGeom>
          </p:spPr>
          <p:txBody>
            <a:bodyPr lIns="50800" tIns="50800" rIns="50800" bIns="50800" rtlCol="0" anchor="ctr"/>
            <a:lstStyle/>
            <a:p>
              <a:pPr algn="ctr">
                <a:lnSpc>
                  <a:spcPts val="3293"/>
                </a:lnSpc>
              </a:pPr>
              <a:endParaRPr/>
            </a:p>
          </p:txBody>
        </p:sp>
      </p:grpSp>
      <p:grpSp>
        <p:nvGrpSpPr>
          <p:cNvPr id="5" name="Group 5">
            <a:extLst>
              <a:ext uri="{FF2B5EF4-FFF2-40B4-BE49-F238E27FC236}">
                <a16:creationId xmlns:a16="http://schemas.microsoft.com/office/drawing/2014/main" id="{B98AF992-7DC0-3EEC-F234-DA3E58A7CA90}"/>
              </a:ext>
            </a:extLst>
          </p:cNvPr>
          <p:cNvGrpSpPr/>
          <p:nvPr/>
        </p:nvGrpSpPr>
        <p:grpSpPr>
          <a:xfrm>
            <a:off x="574091" y="1070429"/>
            <a:ext cx="17713909" cy="8677536"/>
            <a:chOff x="0" y="-9525"/>
            <a:chExt cx="4838484" cy="2285442"/>
          </a:xfrm>
        </p:grpSpPr>
        <p:sp>
          <p:nvSpPr>
            <p:cNvPr id="6" name="Freeform 6">
              <a:extLst>
                <a:ext uri="{FF2B5EF4-FFF2-40B4-BE49-F238E27FC236}">
                  <a16:creationId xmlns:a16="http://schemas.microsoft.com/office/drawing/2014/main" id="{D15C8D29-9E5B-B12B-994A-72084227E03E}"/>
                </a:ext>
              </a:extLst>
            </p:cNvPr>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7" name="TextBox 7">
              <a:extLst>
                <a:ext uri="{FF2B5EF4-FFF2-40B4-BE49-F238E27FC236}">
                  <a16:creationId xmlns:a16="http://schemas.microsoft.com/office/drawing/2014/main" id="{12148DD1-4D21-12C2-13A6-AFBB1BB5FF58}"/>
                </a:ext>
              </a:extLst>
            </p:cNvPr>
            <p:cNvSpPr txBox="1"/>
            <p:nvPr/>
          </p:nvSpPr>
          <p:spPr>
            <a:xfrm>
              <a:off x="0" y="-9525"/>
              <a:ext cx="4838484" cy="2285442"/>
            </a:xfrm>
            <a:prstGeom prst="rect">
              <a:avLst/>
            </a:prstGeom>
          </p:spPr>
          <p:txBody>
            <a:bodyPr lIns="50800" tIns="50800" rIns="50800" bIns="50800" rtlCol="0" anchor="ctr"/>
            <a:lstStyle/>
            <a:p>
              <a:pPr algn="ctr">
                <a:lnSpc>
                  <a:spcPts val="3293"/>
                </a:lnSpc>
              </a:pPr>
              <a:endParaRPr/>
            </a:p>
          </p:txBody>
        </p:sp>
      </p:grpSp>
      <p:grpSp>
        <p:nvGrpSpPr>
          <p:cNvPr id="8" name="Group 8">
            <a:extLst>
              <a:ext uri="{FF2B5EF4-FFF2-40B4-BE49-F238E27FC236}">
                <a16:creationId xmlns:a16="http://schemas.microsoft.com/office/drawing/2014/main" id="{D6FD0F29-FAA7-5471-588C-DF07C2857103}"/>
              </a:ext>
            </a:extLst>
          </p:cNvPr>
          <p:cNvGrpSpPr/>
          <p:nvPr/>
        </p:nvGrpSpPr>
        <p:grpSpPr>
          <a:xfrm>
            <a:off x="9166981" y="-9525"/>
            <a:ext cx="9121020" cy="6862880"/>
            <a:chOff x="0" y="0"/>
            <a:chExt cx="2549978" cy="1807508"/>
          </a:xfrm>
        </p:grpSpPr>
        <p:sp>
          <p:nvSpPr>
            <p:cNvPr id="9" name="Freeform 9">
              <a:extLst>
                <a:ext uri="{FF2B5EF4-FFF2-40B4-BE49-F238E27FC236}">
                  <a16:creationId xmlns:a16="http://schemas.microsoft.com/office/drawing/2014/main" id="{D317A3FF-D13C-942A-8A5A-BE6DFA0D549D}"/>
                </a:ext>
              </a:extLst>
            </p:cNvPr>
            <p:cNvSpPr/>
            <p:nvPr/>
          </p:nvSpPr>
          <p:spPr>
            <a:xfrm>
              <a:off x="0" y="0"/>
              <a:ext cx="2549978" cy="1807508"/>
            </a:xfrm>
            <a:custGeom>
              <a:avLst/>
              <a:gdLst/>
              <a:ahLst/>
              <a:cxnLst/>
              <a:rect l="l" t="t" r="r" b="b"/>
              <a:pathLst>
                <a:path w="2549978" h="1807508">
                  <a:moveTo>
                    <a:pt x="0" y="0"/>
                  </a:moveTo>
                  <a:lnTo>
                    <a:pt x="2549978" y="0"/>
                  </a:lnTo>
                  <a:lnTo>
                    <a:pt x="2549978" y="1807508"/>
                  </a:lnTo>
                  <a:lnTo>
                    <a:pt x="0" y="1807508"/>
                  </a:lnTo>
                  <a:close/>
                </a:path>
              </a:pathLst>
            </a:custGeom>
            <a:solidFill>
              <a:srgbClr val="FFFFFF"/>
            </a:solidFill>
          </p:spPr>
          <p:txBody>
            <a:bodyPr/>
            <a:lstStyle/>
            <a:p>
              <a:endParaRPr lang="fr-FR"/>
            </a:p>
          </p:txBody>
        </p:sp>
        <p:sp>
          <p:nvSpPr>
            <p:cNvPr id="10" name="TextBox 10">
              <a:extLst>
                <a:ext uri="{FF2B5EF4-FFF2-40B4-BE49-F238E27FC236}">
                  <a16:creationId xmlns:a16="http://schemas.microsoft.com/office/drawing/2014/main" id="{DFD24320-ECC5-F360-B3AE-89E026E575FE}"/>
                </a:ext>
              </a:extLst>
            </p:cNvPr>
            <p:cNvSpPr txBox="1"/>
            <p:nvPr/>
          </p:nvSpPr>
          <p:spPr>
            <a:xfrm>
              <a:off x="0" y="-9525"/>
              <a:ext cx="2549978" cy="1817033"/>
            </a:xfrm>
            <a:prstGeom prst="rect">
              <a:avLst/>
            </a:prstGeom>
          </p:spPr>
          <p:txBody>
            <a:bodyPr lIns="50800" tIns="50800" rIns="50800" bIns="50800" rtlCol="0" anchor="ctr"/>
            <a:lstStyle/>
            <a:p>
              <a:pPr algn="ctr">
                <a:lnSpc>
                  <a:spcPts val="3293"/>
                </a:lnSpc>
              </a:pPr>
              <a:endParaRPr/>
            </a:p>
          </p:txBody>
        </p:sp>
      </p:grpSp>
      <p:sp>
        <p:nvSpPr>
          <p:cNvPr id="11" name="Freeform 11">
            <a:extLst>
              <a:ext uri="{FF2B5EF4-FFF2-40B4-BE49-F238E27FC236}">
                <a16:creationId xmlns:a16="http://schemas.microsoft.com/office/drawing/2014/main" id="{A5252D85-DD2E-E4D3-D30C-723414E933D6}"/>
              </a:ext>
            </a:extLst>
          </p:cNvPr>
          <p:cNvSpPr/>
          <p:nvPr/>
        </p:nvSpPr>
        <p:spPr>
          <a:xfrm>
            <a:off x="16413662" y="-9525"/>
            <a:ext cx="1691277" cy="164494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3"/>
            <a:stretch>
              <a:fillRect/>
            </a:stretch>
          </a:blipFill>
        </p:spPr>
        <p:txBody>
          <a:bodyPr/>
          <a:lstStyle/>
          <a:p>
            <a:endParaRPr lang="fr-FR"/>
          </a:p>
        </p:txBody>
      </p:sp>
      <p:sp>
        <p:nvSpPr>
          <p:cNvPr id="12" name="Freeform 12">
            <a:extLst>
              <a:ext uri="{FF2B5EF4-FFF2-40B4-BE49-F238E27FC236}">
                <a16:creationId xmlns:a16="http://schemas.microsoft.com/office/drawing/2014/main" id="{CB02041D-164D-07D3-7B89-9055F2587020}"/>
              </a:ext>
            </a:extLst>
          </p:cNvPr>
          <p:cNvSpPr/>
          <p:nvPr/>
        </p:nvSpPr>
        <p:spPr>
          <a:xfrm>
            <a:off x="9297181" y="166739"/>
            <a:ext cx="829682" cy="946465"/>
          </a:xfrm>
          <a:custGeom>
            <a:avLst/>
            <a:gdLst/>
            <a:ahLst/>
            <a:cxnLst/>
            <a:rect l="l" t="t" r="r" b="b"/>
            <a:pathLst>
              <a:path w="829682" h="946465">
                <a:moveTo>
                  <a:pt x="0" y="0"/>
                </a:moveTo>
                <a:lnTo>
                  <a:pt x="829681" y="0"/>
                </a:lnTo>
                <a:lnTo>
                  <a:pt x="829681" y="946465"/>
                </a:lnTo>
                <a:lnTo>
                  <a:pt x="0" y="946465"/>
                </a:lnTo>
                <a:lnTo>
                  <a:pt x="0" y="0"/>
                </a:lnTo>
                <a:close/>
              </a:path>
            </a:pathLst>
          </a:custGeom>
          <a:blipFill>
            <a:blip r:embed="rId4"/>
            <a:stretch>
              <a:fillRect/>
            </a:stretch>
          </a:blipFill>
        </p:spPr>
        <p:txBody>
          <a:bodyPr/>
          <a:lstStyle/>
          <a:p>
            <a:endParaRPr lang="fr-FR"/>
          </a:p>
        </p:txBody>
      </p:sp>
      <p:sp>
        <p:nvSpPr>
          <p:cNvPr id="13" name="Freeform 13">
            <a:extLst>
              <a:ext uri="{FF2B5EF4-FFF2-40B4-BE49-F238E27FC236}">
                <a16:creationId xmlns:a16="http://schemas.microsoft.com/office/drawing/2014/main" id="{B0723713-6AE3-6FC8-BEE0-9AED3CEAC6DC}"/>
              </a:ext>
            </a:extLst>
          </p:cNvPr>
          <p:cNvSpPr/>
          <p:nvPr/>
        </p:nvSpPr>
        <p:spPr>
          <a:xfrm>
            <a:off x="10107812" y="216125"/>
            <a:ext cx="935816" cy="847694"/>
          </a:xfrm>
          <a:custGeom>
            <a:avLst/>
            <a:gdLst/>
            <a:ahLst/>
            <a:cxnLst/>
            <a:rect l="l" t="t" r="r" b="b"/>
            <a:pathLst>
              <a:path w="935816" h="847694">
                <a:moveTo>
                  <a:pt x="0" y="0"/>
                </a:moveTo>
                <a:lnTo>
                  <a:pt x="935817" y="0"/>
                </a:lnTo>
                <a:lnTo>
                  <a:pt x="935817" y="847694"/>
                </a:lnTo>
                <a:lnTo>
                  <a:pt x="0" y="847694"/>
                </a:lnTo>
                <a:lnTo>
                  <a:pt x="0" y="0"/>
                </a:lnTo>
                <a:close/>
              </a:path>
            </a:pathLst>
          </a:custGeom>
          <a:blipFill>
            <a:blip r:embed="rId5"/>
            <a:stretch>
              <a:fillRect/>
            </a:stretch>
          </a:blipFill>
        </p:spPr>
        <p:txBody>
          <a:bodyPr/>
          <a:lstStyle/>
          <a:p>
            <a:endParaRPr lang="fr-FR"/>
          </a:p>
        </p:txBody>
      </p:sp>
      <p:sp>
        <p:nvSpPr>
          <p:cNvPr id="19" name="TextBox 19">
            <a:extLst>
              <a:ext uri="{FF2B5EF4-FFF2-40B4-BE49-F238E27FC236}">
                <a16:creationId xmlns:a16="http://schemas.microsoft.com/office/drawing/2014/main" id="{3EB015D6-9A08-63DC-7F7D-CF4085E1C097}"/>
              </a:ext>
            </a:extLst>
          </p:cNvPr>
          <p:cNvSpPr txBox="1"/>
          <p:nvPr/>
        </p:nvSpPr>
        <p:spPr>
          <a:xfrm>
            <a:off x="2547028" y="209550"/>
            <a:ext cx="6467552" cy="723900"/>
          </a:xfrm>
          <a:prstGeom prst="rect">
            <a:avLst/>
          </a:prstGeom>
        </p:spPr>
        <p:txBody>
          <a:bodyPr lIns="0" tIns="0" rIns="0" bIns="0" rtlCol="0" anchor="t">
            <a:spAutoFit/>
          </a:bodyPr>
          <a:lstStyle/>
          <a:p>
            <a:pPr marL="0" lvl="0" indent="0" algn="just">
              <a:lnSpc>
                <a:spcPts val="5767"/>
              </a:lnSpc>
            </a:pPr>
            <a:r>
              <a:rPr lang="en-US" sz="4806" err="1">
                <a:solidFill>
                  <a:srgbClr val="FFFFFF"/>
                </a:solidFill>
                <a:latin typeface="Archive"/>
              </a:rPr>
              <a:t>L’appel</a:t>
            </a:r>
            <a:r>
              <a:rPr lang="en-US" sz="4806">
                <a:solidFill>
                  <a:srgbClr val="FFFFFF"/>
                </a:solidFill>
                <a:latin typeface="Archive"/>
              </a:rPr>
              <a:t> à communs </a:t>
            </a:r>
          </a:p>
        </p:txBody>
      </p:sp>
      <p:sp>
        <p:nvSpPr>
          <p:cNvPr id="38" name="TextBox 17">
            <a:extLst>
              <a:ext uri="{FF2B5EF4-FFF2-40B4-BE49-F238E27FC236}">
                <a16:creationId xmlns:a16="http://schemas.microsoft.com/office/drawing/2014/main" id="{600AD5FC-B569-18B9-DFC5-1BCF3CAE7CF6}"/>
              </a:ext>
            </a:extLst>
          </p:cNvPr>
          <p:cNvSpPr txBox="1"/>
          <p:nvPr/>
        </p:nvSpPr>
        <p:spPr>
          <a:xfrm>
            <a:off x="11672366" y="337343"/>
            <a:ext cx="8137211" cy="733086"/>
          </a:xfrm>
          <a:prstGeom prst="rect">
            <a:avLst/>
          </a:prstGeom>
        </p:spPr>
        <p:txBody>
          <a:bodyPr lIns="0" tIns="0" rIns="0" bIns="0" rtlCol="0" anchor="t">
            <a:spAutoFit/>
          </a:bodyPr>
          <a:lstStyle/>
          <a:p>
            <a:pPr marL="0" lvl="0" indent="0" algn="just">
              <a:lnSpc>
                <a:spcPts val="5767"/>
              </a:lnSpc>
            </a:pPr>
            <a:r>
              <a:rPr lang="en-US" sz="4806">
                <a:solidFill>
                  <a:srgbClr val="004AAD"/>
                </a:solidFill>
                <a:latin typeface="Archive"/>
              </a:rPr>
              <a:t>4 questions       </a:t>
            </a:r>
          </a:p>
        </p:txBody>
      </p:sp>
      <p:sp>
        <p:nvSpPr>
          <p:cNvPr id="16" name="TextBox 18">
            <a:extLst>
              <a:ext uri="{FF2B5EF4-FFF2-40B4-BE49-F238E27FC236}">
                <a16:creationId xmlns:a16="http://schemas.microsoft.com/office/drawing/2014/main" id="{2AD642B5-852E-0708-3DC8-24F2E287590B}"/>
              </a:ext>
            </a:extLst>
          </p:cNvPr>
          <p:cNvSpPr txBox="1"/>
          <p:nvPr/>
        </p:nvSpPr>
        <p:spPr>
          <a:xfrm>
            <a:off x="1828800" y="1636848"/>
            <a:ext cx="13919126" cy="12311063"/>
          </a:xfrm>
          <a:prstGeom prst="rect">
            <a:avLst/>
          </a:prstGeom>
        </p:spPr>
        <p:txBody>
          <a:bodyPr wrap="square" lIns="0" tIns="0" rIns="0" bIns="0" rtlCol="0" anchor="t">
            <a:spAutoFit/>
          </a:bodyPr>
          <a:lstStyle/>
          <a:p>
            <a:pPr marL="0" lvl="0" indent="0" algn="just">
              <a:lnSpc>
                <a:spcPts val="3007"/>
              </a:lnSpc>
            </a:pPr>
            <a:endParaRPr lang="fr-FR" sz="2506">
              <a:solidFill>
                <a:srgbClr val="004AAD"/>
              </a:solidFill>
              <a:highlight>
                <a:srgbClr val="FFFFFF"/>
              </a:highlight>
              <a:latin typeface="Archive"/>
            </a:endParaRPr>
          </a:p>
          <a:p>
            <a:pPr marL="514350" indent="-514350" algn="just">
              <a:lnSpc>
                <a:spcPts val="3007"/>
              </a:lnSpc>
              <a:buAutoNum type="arabicPeriod"/>
            </a:pPr>
            <a:r>
              <a:rPr lang="fr-FR" sz="2500">
                <a:solidFill>
                  <a:srgbClr val="004AAD"/>
                </a:solidFill>
                <a:highlight>
                  <a:srgbClr val="FFFFFF"/>
                </a:highlight>
                <a:latin typeface="Archive"/>
              </a:rPr>
              <a:t>Objectifs : Quels défis sociaux, environnementaux ou entrepreneuriaux cherchons nous à résoudre ?  </a:t>
            </a:r>
          </a:p>
          <a:p>
            <a:pPr marL="514350" lvl="0" indent="-514350" algn="just">
              <a:lnSpc>
                <a:spcPts val="3007"/>
              </a:lnSpc>
              <a:buAutoNum type="arabicPeriod"/>
            </a:pPr>
            <a:endParaRPr lang="fr-FR" sz="2506">
              <a:solidFill>
                <a:srgbClr val="004AAD"/>
              </a:solidFill>
              <a:highlight>
                <a:srgbClr val="FFFFFF"/>
              </a:highlight>
              <a:latin typeface="Archive"/>
            </a:endParaRPr>
          </a:p>
          <a:p>
            <a:pPr lvl="0" algn="just">
              <a:lnSpc>
                <a:spcPts val="3007"/>
              </a:lnSpc>
            </a:pPr>
            <a:endParaRPr lang="fr-FR" sz="2506">
              <a:solidFill>
                <a:srgbClr val="004AAD"/>
              </a:solidFill>
              <a:highlight>
                <a:srgbClr val="FFFFFF"/>
              </a:highlight>
              <a:latin typeface="Archive"/>
            </a:endParaRPr>
          </a:p>
          <a:p>
            <a:pPr lvl="0" algn="just">
              <a:lnSpc>
                <a:spcPts val="3007"/>
              </a:lnSpc>
            </a:pPr>
            <a:endParaRPr lang="fr-FR" sz="2506">
              <a:solidFill>
                <a:srgbClr val="004AAD"/>
              </a:solidFill>
              <a:highlight>
                <a:srgbClr val="FFFFFF"/>
              </a:highlight>
              <a:latin typeface="Archive"/>
            </a:endParaRPr>
          </a:p>
          <a:p>
            <a:pPr marL="0" lvl="0" indent="0" algn="just">
              <a:lnSpc>
                <a:spcPts val="3007"/>
              </a:lnSpc>
            </a:pPr>
            <a:r>
              <a:rPr lang="fr-FR" sz="2500">
                <a:solidFill>
                  <a:srgbClr val="004AAD"/>
                </a:solidFill>
                <a:highlight>
                  <a:srgbClr val="FFFFFF"/>
                </a:highlight>
                <a:latin typeface="Archive"/>
              </a:rPr>
              <a:t>2. Stratégie : Par quelle approche ou programmes allons-nous atteindre cet objectif ?</a:t>
            </a:r>
          </a:p>
          <a:p>
            <a:pPr algn="just">
              <a:lnSpc>
                <a:spcPts val="3007"/>
              </a:lnSpc>
            </a:pPr>
            <a:endParaRPr lang="fr-FR" sz="2500">
              <a:solidFill>
                <a:srgbClr val="004AAD"/>
              </a:solidFill>
              <a:highlight>
                <a:srgbClr val="FFFFFF"/>
              </a:highlight>
              <a:latin typeface="Archive"/>
            </a:endParaRPr>
          </a:p>
          <a:p>
            <a:pPr marL="0" lvl="0" indent="0" algn="just">
              <a:lnSpc>
                <a:spcPts val="3007"/>
              </a:lnSpc>
            </a:pPr>
            <a:endParaRPr lang="fr-FR" sz="2506">
              <a:solidFill>
                <a:srgbClr val="004AAD"/>
              </a:solidFill>
              <a:highlight>
                <a:srgbClr val="FFFFFF"/>
              </a:highlight>
              <a:latin typeface="Archive"/>
            </a:endParaRPr>
          </a:p>
          <a:p>
            <a:pPr marL="0" lvl="0" indent="0" algn="just">
              <a:lnSpc>
                <a:spcPts val="3007"/>
              </a:lnSpc>
            </a:pPr>
            <a:r>
              <a:rPr lang="fr-FR" sz="2500">
                <a:solidFill>
                  <a:srgbClr val="004AAD"/>
                </a:solidFill>
                <a:highlight>
                  <a:srgbClr val="FFFFFF"/>
                </a:highlight>
                <a:latin typeface="Archive"/>
              </a:rPr>
              <a:t>3. Indicateurs : Comment allons-nous mesurer l'atteinte de l'objectif de notre commun ?</a:t>
            </a:r>
          </a:p>
          <a:p>
            <a:pPr algn="just">
              <a:lnSpc>
                <a:spcPts val="3007"/>
              </a:lnSpc>
            </a:pPr>
            <a:r>
              <a:rPr lang="fr-FR" sz="2000">
                <a:solidFill>
                  <a:srgbClr val="004AAD"/>
                </a:solidFill>
                <a:highlight>
                  <a:srgbClr val="00FFFF"/>
                </a:highlight>
                <a:ea typeface="+mn-lt"/>
                <a:cs typeface="+mn-lt"/>
              </a:rPr>
              <a:t>Point d'attention </a:t>
            </a:r>
            <a:r>
              <a:rPr lang="fr-FR" sz="2000">
                <a:solidFill>
                  <a:srgbClr val="004AAD"/>
                </a:solidFill>
                <a:ea typeface="+mn-lt"/>
                <a:cs typeface="+mn-lt"/>
              </a:rPr>
              <a:t>: Regarder les indicateurs d'impact du commun (nombre d'utilisateurs, impact sur les personnes, etc...) et notion d'indicateurs de robustesse du commun (la gouvernance, le juridique, la coopération, la contribution, la stabilité économique, etc...)</a:t>
            </a:r>
          </a:p>
          <a:p>
            <a:pPr algn="just">
              <a:lnSpc>
                <a:spcPts val="3007"/>
              </a:lnSpc>
            </a:pPr>
            <a:r>
              <a:rPr lang="fr-FR" sz="2000">
                <a:solidFill>
                  <a:srgbClr val="004AAD"/>
                </a:solidFill>
                <a:highlight>
                  <a:srgbClr val="00FFFF"/>
                </a:highlight>
                <a:latin typeface="Calibri"/>
                <a:ea typeface="Calibri"/>
                <a:cs typeface="Calibri"/>
              </a:rPr>
              <a:t>Point de vigilance</a:t>
            </a:r>
            <a:r>
              <a:rPr lang="fr-FR" sz="2000">
                <a:solidFill>
                  <a:srgbClr val="004AAD"/>
                </a:solidFill>
                <a:highlight>
                  <a:srgbClr val="00FFFF"/>
                </a:highlight>
                <a:ea typeface="+mn-lt"/>
                <a:cs typeface="+mn-lt"/>
              </a:rPr>
              <a:t> :</a:t>
            </a:r>
            <a:r>
              <a:rPr lang="fr-FR" sz="2000">
                <a:solidFill>
                  <a:srgbClr val="004AAD"/>
                </a:solidFill>
                <a:ea typeface="+mn-lt"/>
                <a:cs typeface="+mn-lt"/>
              </a:rPr>
              <a:t> Selon la loi de </a:t>
            </a:r>
            <a:r>
              <a:rPr lang="fr-FR" sz="2000" err="1">
                <a:solidFill>
                  <a:srgbClr val="004AAD"/>
                </a:solidFill>
                <a:ea typeface="+mn-lt"/>
                <a:cs typeface="+mn-lt"/>
              </a:rPr>
              <a:t>Goodhart</a:t>
            </a:r>
            <a:r>
              <a:rPr lang="fr-FR" sz="2000">
                <a:solidFill>
                  <a:srgbClr val="004AAD"/>
                </a:solidFill>
                <a:ea typeface="+mn-lt"/>
                <a:cs typeface="+mn-lt"/>
              </a:rPr>
              <a:t>, « quand une mesure devient une cible, elle cesse d’être fiable » (</a:t>
            </a:r>
            <a:r>
              <a:rPr lang="fr-FR" sz="2000" b="1">
                <a:solidFill>
                  <a:srgbClr val="004AAD"/>
                </a:solidFill>
                <a:ea typeface="+mn-lt"/>
                <a:cs typeface="+mn-lt"/>
              </a:rPr>
              <a:t>Olivier </a:t>
            </a:r>
            <a:r>
              <a:rPr lang="fr-FR" sz="2000" b="1" err="1">
                <a:solidFill>
                  <a:srgbClr val="004AAD"/>
                </a:solidFill>
                <a:ea typeface="+mn-lt"/>
                <a:cs typeface="+mn-lt"/>
              </a:rPr>
              <a:t>Hamant</a:t>
            </a:r>
            <a:r>
              <a:rPr lang="fr-FR" sz="2000" b="1">
                <a:solidFill>
                  <a:srgbClr val="004AAD"/>
                </a:solidFill>
                <a:ea typeface="+mn-lt"/>
                <a:cs typeface="+mn-lt"/>
              </a:rPr>
              <a:t>)</a:t>
            </a:r>
          </a:p>
          <a:p>
            <a:pPr algn="just">
              <a:lnSpc>
                <a:spcPts val="3007"/>
              </a:lnSpc>
            </a:pPr>
            <a:r>
              <a:rPr lang="fr-FR" sz="2000">
                <a:solidFill>
                  <a:srgbClr val="004AAD"/>
                </a:solidFill>
                <a:highlight>
                  <a:srgbClr val="00FFFF"/>
                </a:highlight>
                <a:latin typeface="Calibri"/>
                <a:ea typeface="+mn-lt"/>
                <a:cs typeface="+mn-lt"/>
              </a:rPr>
              <a:t>Point de vigilance :</a:t>
            </a:r>
            <a:r>
              <a:rPr lang="fr-FR" sz="2000">
                <a:solidFill>
                  <a:srgbClr val="004AAD"/>
                </a:solidFill>
                <a:latin typeface="Calibri"/>
                <a:ea typeface="+mn-lt"/>
                <a:cs typeface="+mn-lt"/>
              </a:rPr>
              <a:t> Il y a des choses que l'on ne peut pas mesurer. Approche qualitative bienvenue dans ces cas là</a:t>
            </a:r>
            <a:endParaRPr lang="fr-FR"/>
          </a:p>
          <a:p>
            <a:pPr algn="just">
              <a:lnSpc>
                <a:spcPts val="3007"/>
              </a:lnSpc>
            </a:pPr>
            <a:r>
              <a:rPr lang="fr-FR" sz="2000">
                <a:solidFill>
                  <a:srgbClr val="004AAD"/>
                </a:solidFill>
                <a:highlight>
                  <a:srgbClr val="00FFFF"/>
                </a:highlight>
                <a:latin typeface="Calibri"/>
                <a:ea typeface="+mn-lt"/>
                <a:cs typeface="+mn-lt"/>
              </a:rPr>
              <a:t>Point de vigilance :</a:t>
            </a:r>
            <a:r>
              <a:rPr lang="fr-FR" sz="2000">
                <a:solidFill>
                  <a:srgbClr val="004AAD"/>
                </a:solidFill>
                <a:latin typeface="Calibri"/>
                <a:ea typeface="+mn-lt"/>
                <a:cs typeface="+mn-lt"/>
              </a:rPr>
              <a:t> L'enjeu est de travailler les indicateurs au bénéfice du projet, d'abord dans une démarche d'auto-évaluation. Attention donc à ne pas se surcharger d'indicateurs qui amèneraient à perdre beaucoup de temps à évaluer plutôt qu'à avancer.</a:t>
            </a:r>
            <a:endParaRPr lang="fr-FR"/>
          </a:p>
          <a:p>
            <a:pPr algn="just">
              <a:lnSpc>
                <a:spcPts val="3007"/>
              </a:lnSpc>
            </a:pPr>
            <a:endParaRPr lang="fr-FR" sz="2506">
              <a:solidFill>
                <a:srgbClr val="004AAD"/>
              </a:solidFill>
              <a:highlight>
                <a:srgbClr val="FFFFFF"/>
              </a:highlight>
              <a:latin typeface="Archive"/>
              <a:ea typeface="+mn-lt"/>
              <a:cs typeface="+mn-lt"/>
            </a:endParaRPr>
          </a:p>
          <a:p>
            <a:pPr algn="just">
              <a:lnSpc>
                <a:spcPts val="3007"/>
              </a:lnSpc>
            </a:pPr>
            <a:r>
              <a:rPr lang="fr-FR" sz="2500">
                <a:solidFill>
                  <a:srgbClr val="004AAD"/>
                </a:solidFill>
                <a:highlight>
                  <a:srgbClr val="FFFFFF"/>
                </a:highlight>
                <a:latin typeface="Archive"/>
              </a:rPr>
              <a:t>4. Données : De quelles données a-t-on besoin pour calculer nos indicateurs ?  </a:t>
            </a:r>
          </a:p>
          <a:p>
            <a:pPr marL="457200" lvl="0" indent="-457200" algn="just">
              <a:lnSpc>
                <a:spcPts val="3007"/>
              </a:lnSpc>
              <a:buFontTx/>
              <a:buChar char="-"/>
            </a:pPr>
            <a:endParaRPr lang="fr-FR" sz="2506">
              <a:solidFill>
                <a:srgbClr val="004AAD"/>
              </a:solidFill>
              <a:latin typeface="Agrandir" panose="020B0604020202020204" charset="0"/>
            </a:endParaRPr>
          </a:p>
          <a:p>
            <a:pPr marL="457200" lvl="0" indent="-457200" algn="just">
              <a:lnSpc>
                <a:spcPts val="3007"/>
              </a:lnSpc>
              <a:buFontTx/>
              <a:buChar char="-"/>
            </a:pPr>
            <a:endParaRPr lang="fr-FR" sz="2506">
              <a:solidFill>
                <a:srgbClr val="004AAD"/>
              </a:solidFill>
              <a:latin typeface="Agrandir" panose="020B0604020202020204" charset="0"/>
            </a:endParaRPr>
          </a:p>
          <a:p>
            <a:pPr marL="457200" lvl="0" indent="-457200" algn="just">
              <a:lnSpc>
                <a:spcPts val="3007"/>
              </a:lnSpc>
              <a:buFontTx/>
              <a:buChar char="-"/>
            </a:pPr>
            <a:endParaRPr lang="fr-FR" sz="2506">
              <a:solidFill>
                <a:srgbClr val="004AAD"/>
              </a:solidFill>
              <a:latin typeface="Agrandir" panose="020B0604020202020204" charset="0"/>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a:solidFill>
                <a:srgbClr val="004AAD"/>
              </a:solidFill>
              <a:latin typeface="Archive"/>
            </a:endParaRPr>
          </a:p>
          <a:p>
            <a:pPr marL="0" lvl="0" indent="0" algn="just">
              <a:lnSpc>
                <a:spcPts val="3007"/>
              </a:lnSpc>
            </a:pPr>
            <a:endParaRPr lang="fr-FR" sz="2506" i="1">
              <a:solidFill>
                <a:srgbClr val="004AAD"/>
              </a:solidFill>
              <a:latin typeface="Archive"/>
            </a:endParaRPr>
          </a:p>
          <a:p>
            <a:pPr marL="0" lvl="0" indent="0" algn="just">
              <a:lnSpc>
                <a:spcPts val="3007"/>
              </a:lnSpc>
            </a:pPr>
            <a:endParaRPr lang="fr-FR" sz="2506" i="1">
              <a:solidFill>
                <a:srgbClr val="004AAD"/>
              </a:solidFill>
              <a:latin typeface="Archive"/>
            </a:endParaRPr>
          </a:p>
        </p:txBody>
      </p:sp>
    </p:spTree>
    <p:extLst>
      <p:ext uri="{BB962C8B-B14F-4D97-AF65-F5344CB8AC3E}">
        <p14:creationId xmlns:p14="http://schemas.microsoft.com/office/powerpoint/2010/main" val="296540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4DEC-02AA-3749-516E-7DE5BB5CBE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04C885F-BD9D-1481-0E55-6E0E47B1C05F}"/>
              </a:ext>
            </a:extLst>
          </p:cNvPr>
          <p:cNvGrpSpPr/>
          <p:nvPr/>
        </p:nvGrpSpPr>
        <p:grpSpPr>
          <a:xfrm>
            <a:off x="-47625" y="-36165"/>
            <a:ext cx="18335624" cy="10323165"/>
            <a:chOff x="0" y="-9525"/>
            <a:chExt cx="4829136" cy="2718858"/>
          </a:xfrm>
        </p:grpSpPr>
        <p:sp>
          <p:nvSpPr>
            <p:cNvPr id="3" name="Freeform 3">
              <a:extLst>
                <a:ext uri="{FF2B5EF4-FFF2-40B4-BE49-F238E27FC236}">
                  <a16:creationId xmlns:a16="http://schemas.microsoft.com/office/drawing/2014/main" id="{5A63BC30-1CFF-69C6-B061-35A46D541EEF}"/>
                </a:ext>
              </a:extLst>
            </p:cNvPr>
            <p:cNvSpPr/>
            <p:nvPr/>
          </p:nvSpPr>
          <p:spPr>
            <a:xfrm>
              <a:off x="12544"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a:extLst>
                <a:ext uri="{FF2B5EF4-FFF2-40B4-BE49-F238E27FC236}">
                  <a16:creationId xmlns:a16="http://schemas.microsoft.com/office/drawing/2014/main" id="{D215AEB2-756D-7CEC-EDBF-DC834FB376C6}"/>
                </a:ext>
              </a:extLst>
            </p:cNvPr>
            <p:cNvSpPr txBox="1"/>
            <p:nvPr/>
          </p:nvSpPr>
          <p:spPr>
            <a:xfrm>
              <a:off x="0" y="-9525"/>
              <a:ext cx="4816593" cy="2718858"/>
            </a:xfrm>
            <a:prstGeom prst="rect">
              <a:avLst/>
            </a:prstGeom>
          </p:spPr>
          <p:txBody>
            <a:bodyPr lIns="50800" tIns="50800" rIns="50800" bIns="50800" rtlCol="0" anchor="ctr"/>
            <a:lstStyle/>
            <a:p>
              <a:pPr algn="ctr">
                <a:lnSpc>
                  <a:spcPts val="3293"/>
                </a:lnSpc>
              </a:pPr>
              <a:endParaRPr/>
            </a:p>
          </p:txBody>
        </p:sp>
      </p:grpSp>
      <p:grpSp>
        <p:nvGrpSpPr>
          <p:cNvPr id="5" name="Group 5">
            <a:extLst>
              <a:ext uri="{FF2B5EF4-FFF2-40B4-BE49-F238E27FC236}">
                <a16:creationId xmlns:a16="http://schemas.microsoft.com/office/drawing/2014/main" id="{B98AF992-7DC0-3EEC-F234-DA3E58A7CA90}"/>
              </a:ext>
            </a:extLst>
          </p:cNvPr>
          <p:cNvGrpSpPr/>
          <p:nvPr/>
        </p:nvGrpSpPr>
        <p:grpSpPr>
          <a:xfrm>
            <a:off x="574091" y="1070429"/>
            <a:ext cx="17713909" cy="8677536"/>
            <a:chOff x="0" y="-9525"/>
            <a:chExt cx="4838484" cy="2285442"/>
          </a:xfrm>
        </p:grpSpPr>
        <p:sp>
          <p:nvSpPr>
            <p:cNvPr id="6" name="Freeform 6">
              <a:extLst>
                <a:ext uri="{FF2B5EF4-FFF2-40B4-BE49-F238E27FC236}">
                  <a16:creationId xmlns:a16="http://schemas.microsoft.com/office/drawing/2014/main" id="{D15C8D29-9E5B-B12B-994A-72084227E03E}"/>
                </a:ext>
              </a:extLst>
            </p:cNvPr>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7" name="TextBox 7">
              <a:extLst>
                <a:ext uri="{FF2B5EF4-FFF2-40B4-BE49-F238E27FC236}">
                  <a16:creationId xmlns:a16="http://schemas.microsoft.com/office/drawing/2014/main" id="{12148DD1-4D21-12C2-13A6-AFBB1BB5FF58}"/>
                </a:ext>
              </a:extLst>
            </p:cNvPr>
            <p:cNvSpPr txBox="1"/>
            <p:nvPr/>
          </p:nvSpPr>
          <p:spPr>
            <a:xfrm>
              <a:off x="0" y="-9525"/>
              <a:ext cx="4838484" cy="2285442"/>
            </a:xfrm>
            <a:prstGeom prst="rect">
              <a:avLst/>
            </a:prstGeom>
          </p:spPr>
          <p:txBody>
            <a:bodyPr lIns="50800" tIns="50800" rIns="50800" bIns="50800" rtlCol="0" anchor="ctr"/>
            <a:lstStyle/>
            <a:p>
              <a:pPr algn="ctr">
                <a:lnSpc>
                  <a:spcPts val="3293"/>
                </a:lnSpc>
              </a:pPr>
              <a:endParaRPr/>
            </a:p>
          </p:txBody>
        </p:sp>
      </p:grpSp>
      <p:grpSp>
        <p:nvGrpSpPr>
          <p:cNvPr id="8" name="Group 8">
            <a:extLst>
              <a:ext uri="{FF2B5EF4-FFF2-40B4-BE49-F238E27FC236}">
                <a16:creationId xmlns:a16="http://schemas.microsoft.com/office/drawing/2014/main" id="{D6FD0F29-FAA7-5471-588C-DF07C2857103}"/>
              </a:ext>
            </a:extLst>
          </p:cNvPr>
          <p:cNvGrpSpPr/>
          <p:nvPr/>
        </p:nvGrpSpPr>
        <p:grpSpPr>
          <a:xfrm>
            <a:off x="9166981" y="-9525"/>
            <a:ext cx="9121020" cy="6862880"/>
            <a:chOff x="0" y="0"/>
            <a:chExt cx="2549978" cy="1807508"/>
          </a:xfrm>
        </p:grpSpPr>
        <p:sp>
          <p:nvSpPr>
            <p:cNvPr id="9" name="Freeform 9">
              <a:extLst>
                <a:ext uri="{FF2B5EF4-FFF2-40B4-BE49-F238E27FC236}">
                  <a16:creationId xmlns:a16="http://schemas.microsoft.com/office/drawing/2014/main" id="{D317A3FF-D13C-942A-8A5A-BE6DFA0D549D}"/>
                </a:ext>
              </a:extLst>
            </p:cNvPr>
            <p:cNvSpPr/>
            <p:nvPr/>
          </p:nvSpPr>
          <p:spPr>
            <a:xfrm>
              <a:off x="0" y="0"/>
              <a:ext cx="2549978" cy="1807508"/>
            </a:xfrm>
            <a:custGeom>
              <a:avLst/>
              <a:gdLst/>
              <a:ahLst/>
              <a:cxnLst/>
              <a:rect l="l" t="t" r="r" b="b"/>
              <a:pathLst>
                <a:path w="2549978" h="1807508">
                  <a:moveTo>
                    <a:pt x="0" y="0"/>
                  </a:moveTo>
                  <a:lnTo>
                    <a:pt x="2549978" y="0"/>
                  </a:lnTo>
                  <a:lnTo>
                    <a:pt x="2549978" y="1807508"/>
                  </a:lnTo>
                  <a:lnTo>
                    <a:pt x="0" y="1807508"/>
                  </a:lnTo>
                  <a:close/>
                </a:path>
              </a:pathLst>
            </a:custGeom>
            <a:solidFill>
              <a:srgbClr val="FFFFFF"/>
            </a:solidFill>
          </p:spPr>
          <p:txBody>
            <a:bodyPr/>
            <a:lstStyle/>
            <a:p>
              <a:endParaRPr lang="fr-FR"/>
            </a:p>
          </p:txBody>
        </p:sp>
        <p:sp>
          <p:nvSpPr>
            <p:cNvPr id="10" name="TextBox 10">
              <a:extLst>
                <a:ext uri="{FF2B5EF4-FFF2-40B4-BE49-F238E27FC236}">
                  <a16:creationId xmlns:a16="http://schemas.microsoft.com/office/drawing/2014/main" id="{DFD24320-ECC5-F360-B3AE-89E026E575FE}"/>
                </a:ext>
              </a:extLst>
            </p:cNvPr>
            <p:cNvSpPr txBox="1"/>
            <p:nvPr/>
          </p:nvSpPr>
          <p:spPr>
            <a:xfrm>
              <a:off x="0" y="-9525"/>
              <a:ext cx="2549978" cy="1817033"/>
            </a:xfrm>
            <a:prstGeom prst="rect">
              <a:avLst/>
            </a:prstGeom>
          </p:spPr>
          <p:txBody>
            <a:bodyPr lIns="50800" tIns="50800" rIns="50800" bIns="50800" rtlCol="0" anchor="ctr"/>
            <a:lstStyle/>
            <a:p>
              <a:pPr algn="ctr">
                <a:lnSpc>
                  <a:spcPts val="3293"/>
                </a:lnSpc>
              </a:pPr>
              <a:endParaRPr/>
            </a:p>
          </p:txBody>
        </p:sp>
      </p:grpSp>
      <p:sp>
        <p:nvSpPr>
          <p:cNvPr id="11" name="Freeform 11">
            <a:extLst>
              <a:ext uri="{FF2B5EF4-FFF2-40B4-BE49-F238E27FC236}">
                <a16:creationId xmlns:a16="http://schemas.microsoft.com/office/drawing/2014/main" id="{A5252D85-DD2E-E4D3-D30C-723414E933D6}"/>
              </a:ext>
            </a:extLst>
          </p:cNvPr>
          <p:cNvSpPr/>
          <p:nvPr/>
        </p:nvSpPr>
        <p:spPr>
          <a:xfrm>
            <a:off x="16413662" y="-9525"/>
            <a:ext cx="1691277" cy="164494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3"/>
            <a:stretch>
              <a:fillRect/>
            </a:stretch>
          </a:blipFill>
        </p:spPr>
        <p:txBody>
          <a:bodyPr/>
          <a:lstStyle/>
          <a:p>
            <a:endParaRPr lang="fr-FR"/>
          </a:p>
        </p:txBody>
      </p:sp>
      <p:sp>
        <p:nvSpPr>
          <p:cNvPr id="12" name="Freeform 12">
            <a:extLst>
              <a:ext uri="{FF2B5EF4-FFF2-40B4-BE49-F238E27FC236}">
                <a16:creationId xmlns:a16="http://schemas.microsoft.com/office/drawing/2014/main" id="{CB02041D-164D-07D3-7B89-9055F2587020}"/>
              </a:ext>
            </a:extLst>
          </p:cNvPr>
          <p:cNvSpPr/>
          <p:nvPr/>
        </p:nvSpPr>
        <p:spPr>
          <a:xfrm>
            <a:off x="9297181" y="166739"/>
            <a:ext cx="829682" cy="946465"/>
          </a:xfrm>
          <a:custGeom>
            <a:avLst/>
            <a:gdLst/>
            <a:ahLst/>
            <a:cxnLst/>
            <a:rect l="l" t="t" r="r" b="b"/>
            <a:pathLst>
              <a:path w="829682" h="946465">
                <a:moveTo>
                  <a:pt x="0" y="0"/>
                </a:moveTo>
                <a:lnTo>
                  <a:pt x="829681" y="0"/>
                </a:lnTo>
                <a:lnTo>
                  <a:pt x="829681" y="946465"/>
                </a:lnTo>
                <a:lnTo>
                  <a:pt x="0" y="946465"/>
                </a:lnTo>
                <a:lnTo>
                  <a:pt x="0" y="0"/>
                </a:lnTo>
                <a:close/>
              </a:path>
            </a:pathLst>
          </a:custGeom>
          <a:blipFill>
            <a:blip r:embed="rId4"/>
            <a:stretch>
              <a:fillRect/>
            </a:stretch>
          </a:blipFill>
        </p:spPr>
        <p:txBody>
          <a:bodyPr/>
          <a:lstStyle/>
          <a:p>
            <a:endParaRPr lang="fr-FR"/>
          </a:p>
        </p:txBody>
      </p:sp>
      <p:sp>
        <p:nvSpPr>
          <p:cNvPr id="13" name="Freeform 13">
            <a:extLst>
              <a:ext uri="{FF2B5EF4-FFF2-40B4-BE49-F238E27FC236}">
                <a16:creationId xmlns:a16="http://schemas.microsoft.com/office/drawing/2014/main" id="{B0723713-6AE3-6FC8-BEE0-9AED3CEAC6DC}"/>
              </a:ext>
            </a:extLst>
          </p:cNvPr>
          <p:cNvSpPr/>
          <p:nvPr/>
        </p:nvSpPr>
        <p:spPr>
          <a:xfrm>
            <a:off x="10107812" y="216125"/>
            <a:ext cx="935816" cy="847694"/>
          </a:xfrm>
          <a:custGeom>
            <a:avLst/>
            <a:gdLst/>
            <a:ahLst/>
            <a:cxnLst/>
            <a:rect l="l" t="t" r="r" b="b"/>
            <a:pathLst>
              <a:path w="935816" h="847694">
                <a:moveTo>
                  <a:pt x="0" y="0"/>
                </a:moveTo>
                <a:lnTo>
                  <a:pt x="935817" y="0"/>
                </a:lnTo>
                <a:lnTo>
                  <a:pt x="935817" y="847694"/>
                </a:lnTo>
                <a:lnTo>
                  <a:pt x="0" y="847694"/>
                </a:lnTo>
                <a:lnTo>
                  <a:pt x="0" y="0"/>
                </a:lnTo>
                <a:close/>
              </a:path>
            </a:pathLst>
          </a:custGeom>
          <a:blipFill>
            <a:blip r:embed="rId5"/>
            <a:stretch>
              <a:fillRect/>
            </a:stretch>
          </a:blipFill>
        </p:spPr>
        <p:txBody>
          <a:bodyPr/>
          <a:lstStyle/>
          <a:p>
            <a:endParaRPr lang="fr-FR"/>
          </a:p>
        </p:txBody>
      </p:sp>
      <p:sp>
        <p:nvSpPr>
          <p:cNvPr id="19" name="TextBox 19">
            <a:extLst>
              <a:ext uri="{FF2B5EF4-FFF2-40B4-BE49-F238E27FC236}">
                <a16:creationId xmlns:a16="http://schemas.microsoft.com/office/drawing/2014/main" id="{3EB015D6-9A08-63DC-7F7D-CF4085E1C097}"/>
              </a:ext>
            </a:extLst>
          </p:cNvPr>
          <p:cNvSpPr txBox="1"/>
          <p:nvPr/>
        </p:nvSpPr>
        <p:spPr>
          <a:xfrm>
            <a:off x="2547028" y="209550"/>
            <a:ext cx="6467552" cy="723900"/>
          </a:xfrm>
          <a:prstGeom prst="rect">
            <a:avLst/>
          </a:prstGeom>
        </p:spPr>
        <p:txBody>
          <a:bodyPr lIns="0" tIns="0" rIns="0" bIns="0" rtlCol="0" anchor="t">
            <a:spAutoFit/>
          </a:bodyPr>
          <a:lstStyle/>
          <a:p>
            <a:pPr marL="0" lvl="0" indent="0" algn="just">
              <a:lnSpc>
                <a:spcPts val="5767"/>
              </a:lnSpc>
            </a:pPr>
            <a:r>
              <a:rPr lang="en-US" sz="4806" err="1">
                <a:solidFill>
                  <a:srgbClr val="FFFFFF"/>
                </a:solidFill>
                <a:latin typeface="Archive"/>
              </a:rPr>
              <a:t>L’appel</a:t>
            </a:r>
            <a:r>
              <a:rPr lang="en-US" sz="4806">
                <a:solidFill>
                  <a:srgbClr val="FFFFFF"/>
                </a:solidFill>
                <a:latin typeface="Archive"/>
              </a:rPr>
              <a:t> à communs </a:t>
            </a:r>
          </a:p>
        </p:txBody>
      </p:sp>
      <p:sp>
        <p:nvSpPr>
          <p:cNvPr id="38" name="TextBox 17">
            <a:extLst>
              <a:ext uri="{FF2B5EF4-FFF2-40B4-BE49-F238E27FC236}">
                <a16:creationId xmlns:a16="http://schemas.microsoft.com/office/drawing/2014/main" id="{600AD5FC-B569-18B9-DFC5-1BCF3CAE7CF6}"/>
              </a:ext>
            </a:extLst>
          </p:cNvPr>
          <p:cNvSpPr txBox="1"/>
          <p:nvPr/>
        </p:nvSpPr>
        <p:spPr>
          <a:xfrm>
            <a:off x="11672366" y="337343"/>
            <a:ext cx="8137211" cy="733086"/>
          </a:xfrm>
          <a:prstGeom prst="rect">
            <a:avLst/>
          </a:prstGeom>
        </p:spPr>
        <p:txBody>
          <a:bodyPr lIns="0" tIns="0" rIns="0" bIns="0" rtlCol="0" anchor="t">
            <a:spAutoFit/>
          </a:bodyPr>
          <a:lstStyle/>
          <a:p>
            <a:pPr marL="0" lvl="0" indent="0" algn="just">
              <a:lnSpc>
                <a:spcPts val="5767"/>
              </a:lnSpc>
            </a:pPr>
            <a:r>
              <a:rPr lang="en-US" sz="4800" err="1">
                <a:solidFill>
                  <a:srgbClr val="004AAD"/>
                </a:solidFill>
                <a:latin typeface="Archive"/>
              </a:rPr>
              <a:t>Démobiliste</a:t>
            </a:r>
            <a:endParaRPr lang="en-US" err="1"/>
          </a:p>
        </p:txBody>
      </p:sp>
      <p:sp>
        <p:nvSpPr>
          <p:cNvPr id="15" name="TextBox 18">
            <a:extLst>
              <a:ext uri="{FF2B5EF4-FFF2-40B4-BE49-F238E27FC236}">
                <a16:creationId xmlns:a16="http://schemas.microsoft.com/office/drawing/2014/main" id="{1978138E-69A0-E7B3-832E-D51EBD1B966C}"/>
              </a:ext>
            </a:extLst>
          </p:cNvPr>
          <p:cNvSpPr txBox="1"/>
          <p:nvPr/>
        </p:nvSpPr>
        <p:spPr>
          <a:xfrm>
            <a:off x="1828800" y="1278394"/>
            <a:ext cx="15429272" cy="12287787"/>
          </a:xfrm>
          <a:prstGeom prst="rect">
            <a:avLst/>
          </a:prstGeom>
        </p:spPr>
        <p:txBody>
          <a:bodyPr wrap="square" lIns="0" tIns="0" rIns="0" bIns="0" rtlCol="0" anchor="t">
            <a:spAutoFit/>
          </a:bodyPr>
          <a:lstStyle/>
          <a:p>
            <a:pPr marL="0" lvl="0" indent="0">
              <a:lnSpc>
                <a:spcPts val="3007"/>
              </a:lnSpc>
            </a:pPr>
            <a:endParaRPr lang="fr-FR" sz="2000">
              <a:solidFill>
                <a:srgbClr val="004AAD"/>
              </a:solidFill>
              <a:highlight>
                <a:srgbClr val="00FFFF"/>
              </a:highlight>
              <a:latin typeface="Archive"/>
            </a:endParaRPr>
          </a:p>
          <a:p>
            <a:pPr marL="514350" indent="-514350">
              <a:lnSpc>
                <a:spcPts val="3007"/>
              </a:lnSpc>
              <a:buFont typeface="Calibri"/>
              <a:buChar char="-"/>
            </a:pPr>
            <a:r>
              <a:rPr lang="fr-FR" sz="2000" b="1">
                <a:solidFill>
                  <a:srgbClr val="004AAD"/>
                </a:solidFill>
                <a:highlight>
                  <a:srgbClr val="00FFFF"/>
                </a:highlight>
                <a:latin typeface="Archive"/>
                <a:ea typeface="+mn-lt"/>
                <a:cs typeface="+mn-lt"/>
              </a:rPr>
              <a:t>Objectifs </a:t>
            </a:r>
            <a:r>
              <a:rPr lang="fr-FR" sz="2000">
                <a:solidFill>
                  <a:srgbClr val="004AAD"/>
                </a:solidFill>
                <a:highlight>
                  <a:srgbClr val="00FFFF"/>
                </a:highlight>
                <a:latin typeface="Archive"/>
                <a:ea typeface="+mn-lt"/>
                <a:cs typeface="+mn-lt"/>
              </a:rPr>
              <a:t>: </a:t>
            </a:r>
            <a:br>
              <a:rPr lang="fr-FR" sz="2000">
                <a:highlight>
                  <a:srgbClr val="00FFFF"/>
                </a:highlight>
                <a:latin typeface="Archive"/>
                <a:ea typeface="+mn-lt"/>
                <a:cs typeface="+mn-lt"/>
              </a:rPr>
            </a:br>
            <a:r>
              <a:rPr lang="fr-FR" sz="2000">
                <a:solidFill>
                  <a:srgbClr val="004AAD"/>
                </a:solidFill>
                <a:ea typeface="+mn-lt"/>
                <a:cs typeface="+mn-lt"/>
              </a:rPr>
              <a:t>Réduire les distances parcourues en voiture. Faire émerger des communautés de voisins qui mutualisent trajets et véhicules.</a:t>
            </a:r>
            <a:endParaRPr lang="fr-FR" sz="2000">
              <a:ea typeface="Calibri"/>
              <a:cs typeface="Calibri"/>
            </a:endParaRPr>
          </a:p>
          <a:p>
            <a:pPr marL="514350" indent="-514350">
              <a:lnSpc>
                <a:spcPts val="3007"/>
              </a:lnSpc>
              <a:buFont typeface="Calibri"/>
              <a:buChar char="-"/>
            </a:pPr>
            <a:r>
              <a:rPr lang="fr-FR" sz="2000" b="1">
                <a:solidFill>
                  <a:srgbClr val="004AAD"/>
                </a:solidFill>
                <a:highlight>
                  <a:srgbClr val="00FFFF"/>
                </a:highlight>
                <a:ea typeface="+mn-lt"/>
                <a:cs typeface="+mn-lt"/>
              </a:rPr>
              <a:t>Stratégie </a:t>
            </a:r>
            <a:r>
              <a:rPr lang="fr-FR" sz="2000">
                <a:solidFill>
                  <a:srgbClr val="004AAD"/>
                </a:solidFill>
                <a:highlight>
                  <a:srgbClr val="00FFFF"/>
                </a:highlight>
                <a:ea typeface="+mn-lt"/>
                <a:cs typeface="+mn-lt"/>
              </a:rPr>
              <a:t>:</a:t>
            </a:r>
            <a:br>
              <a:rPr lang="fr-FR" sz="2000">
                <a:highlight>
                  <a:srgbClr val="00FFFF"/>
                </a:highlight>
                <a:ea typeface="+mn-lt"/>
                <a:cs typeface="+mn-lt"/>
              </a:rPr>
            </a:br>
            <a:r>
              <a:rPr lang="fr-FR" sz="2000">
                <a:solidFill>
                  <a:srgbClr val="004AAD"/>
                </a:solidFill>
                <a:ea typeface="+mn-lt"/>
                <a:cs typeface="+mn-lt"/>
              </a:rPr>
              <a:t>- Enquête sur les pratiques de mobilité des habitants, </a:t>
            </a:r>
            <a:br>
              <a:rPr lang="fr-FR" sz="2000">
                <a:ea typeface="+mn-lt"/>
                <a:cs typeface="+mn-lt"/>
              </a:rPr>
            </a:br>
            <a:r>
              <a:rPr lang="fr-FR" sz="2000">
                <a:solidFill>
                  <a:srgbClr val="004AAD"/>
                </a:solidFill>
                <a:ea typeface="+mn-lt"/>
                <a:cs typeface="+mn-lt"/>
              </a:rPr>
              <a:t>- Recensement des véhicules motorisés et des distances parcourues.</a:t>
            </a:r>
            <a:br>
              <a:rPr lang="fr-FR" sz="2000">
                <a:ea typeface="+mn-lt"/>
                <a:cs typeface="+mn-lt"/>
              </a:rPr>
            </a:br>
            <a:r>
              <a:rPr lang="fr-FR" sz="2000">
                <a:solidFill>
                  <a:srgbClr val="004AAD"/>
                </a:solidFill>
                <a:ea typeface="+mn-lt"/>
                <a:cs typeface="+mn-lt"/>
              </a:rPr>
              <a:t>- Challenge de </a:t>
            </a:r>
            <a:r>
              <a:rPr lang="fr-FR" sz="2000" err="1">
                <a:solidFill>
                  <a:srgbClr val="004AAD"/>
                </a:solidFill>
                <a:ea typeface="+mn-lt"/>
                <a:cs typeface="+mn-lt"/>
              </a:rPr>
              <a:t>démobilité</a:t>
            </a:r>
            <a:r>
              <a:rPr lang="fr-FR" sz="2000">
                <a:solidFill>
                  <a:srgbClr val="004AAD"/>
                </a:solidFill>
                <a:ea typeface="+mn-lt"/>
                <a:cs typeface="+mn-lt"/>
              </a:rPr>
              <a:t> dans lequel seront mesurées les distances et les émissions évitées</a:t>
            </a:r>
            <a:br>
              <a:rPr lang="fr-FR" sz="2000">
                <a:ea typeface="+mn-lt"/>
                <a:cs typeface="+mn-lt"/>
              </a:rPr>
            </a:br>
            <a:r>
              <a:rPr lang="fr-FR" sz="2000" i="1">
                <a:solidFill>
                  <a:srgbClr val="EC7422"/>
                </a:solidFill>
                <a:ea typeface="+mn-lt"/>
                <a:cs typeface="+mn-lt"/>
              </a:rPr>
              <a:t>- S'</a:t>
            </a:r>
            <a:r>
              <a:rPr lang="fr-FR" sz="2000">
                <a:solidFill>
                  <a:srgbClr val="EC7422"/>
                </a:solidFill>
                <a:ea typeface="+mn-lt"/>
                <a:cs typeface="+mn-lt"/>
              </a:rPr>
              <a:t>appuyer sur des communs préexistants (</a:t>
            </a:r>
            <a:r>
              <a:rPr lang="fr-FR" sz="2000" err="1">
                <a:solidFill>
                  <a:srgbClr val="EC7422"/>
                </a:solidFill>
                <a:ea typeface="+mn-lt"/>
                <a:cs typeface="+mn-lt"/>
              </a:rPr>
              <a:t>Coloc'Auto</a:t>
            </a:r>
            <a:r>
              <a:rPr lang="fr-FR" sz="2000">
                <a:solidFill>
                  <a:srgbClr val="EC7422"/>
                </a:solidFill>
                <a:ea typeface="+mn-lt"/>
                <a:cs typeface="+mn-lt"/>
              </a:rPr>
              <a:t>, Diagnostic Mobilités, </a:t>
            </a:r>
            <a:r>
              <a:rPr lang="fr-FR" sz="2000" err="1">
                <a:solidFill>
                  <a:srgbClr val="EC7422"/>
                </a:solidFill>
                <a:ea typeface="+mn-lt"/>
                <a:cs typeface="+mn-lt"/>
              </a:rPr>
              <a:t>Movicoop</a:t>
            </a:r>
            <a:r>
              <a:rPr lang="fr-FR" sz="2000">
                <a:solidFill>
                  <a:srgbClr val="EC7422"/>
                </a:solidFill>
                <a:ea typeface="+mn-lt"/>
                <a:cs typeface="+mn-lt"/>
              </a:rPr>
              <a:t>...)</a:t>
            </a:r>
            <a:br>
              <a:rPr lang="fr-FR" sz="2000">
                <a:ea typeface="+mn-lt"/>
                <a:cs typeface="+mn-lt"/>
              </a:rPr>
            </a:br>
            <a:r>
              <a:rPr lang="fr-FR" sz="2000">
                <a:solidFill>
                  <a:srgbClr val="EC7422"/>
                </a:solidFill>
                <a:ea typeface="+mn-lt"/>
                <a:cs typeface="+mn-lt"/>
              </a:rPr>
              <a:t>- Devenir un standard pour la mobilisation de collectifs d'habitants</a:t>
            </a:r>
            <a:r>
              <a:rPr lang="fr-FR" sz="2000">
                <a:ea typeface="+mn-lt"/>
                <a:cs typeface="+mn-lt"/>
              </a:rPr>
              <a:t> </a:t>
            </a:r>
            <a:endParaRPr lang="fr-FR" sz="2000">
              <a:highlight>
                <a:srgbClr val="00FFFF"/>
              </a:highlight>
              <a:ea typeface="+mn-lt"/>
              <a:cs typeface="+mn-lt"/>
            </a:endParaRPr>
          </a:p>
          <a:p>
            <a:pPr marL="514350" indent="-514350">
              <a:lnSpc>
                <a:spcPts val="3007"/>
              </a:lnSpc>
              <a:buFont typeface="Calibri"/>
              <a:buChar char="-"/>
            </a:pPr>
            <a:r>
              <a:rPr lang="fr-FR" sz="2000" b="1">
                <a:solidFill>
                  <a:srgbClr val="004AAD"/>
                </a:solidFill>
                <a:highlight>
                  <a:srgbClr val="00FFFF"/>
                </a:highlight>
                <a:ea typeface="+mn-lt"/>
                <a:cs typeface="+mn-lt"/>
              </a:rPr>
              <a:t>Indicateurs </a:t>
            </a:r>
            <a:r>
              <a:rPr lang="fr-FR" sz="2000">
                <a:solidFill>
                  <a:srgbClr val="004AAD"/>
                </a:solidFill>
                <a:highlight>
                  <a:srgbClr val="00FFFF"/>
                </a:highlight>
                <a:ea typeface="+mn-lt"/>
                <a:cs typeface="+mn-lt"/>
              </a:rPr>
              <a:t>: </a:t>
            </a:r>
            <a:br>
              <a:rPr lang="fr-FR" sz="2000">
                <a:highlight>
                  <a:srgbClr val="00FFFF"/>
                </a:highlight>
                <a:ea typeface="+mn-lt"/>
                <a:cs typeface="+mn-lt"/>
              </a:rPr>
            </a:br>
            <a:r>
              <a:rPr lang="fr-FR" sz="2000">
                <a:solidFill>
                  <a:srgbClr val="004AAD"/>
                </a:solidFill>
                <a:ea typeface="+mn-lt"/>
                <a:cs typeface="+mn-lt"/>
              </a:rPr>
              <a:t>- La connaissance du parc automobile détenu par les habitants est cruciale. Il s'agit d'un relevé de compteurs à différentes dates au début de l'enquête et avant (reconstitution sur la base de documents disponibles : contrôle technique, facture garage ou à la date d'achat du véhicule), au début du challenge, à la fin du challenge ou plutôt de l'expérience, car le challenge peut être perpétuel si les participants le souhaitent.</a:t>
            </a:r>
            <a:br>
              <a:rPr lang="fr-FR" sz="2000">
                <a:ea typeface="+mn-lt"/>
                <a:cs typeface="+mn-lt"/>
              </a:rPr>
            </a:br>
            <a:r>
              <a:rPr lang="fr-FR" sz="2000">
                <a:solidFill>
                  <a:srgbClr val="EC7422"/>
                </a:solidFill>
                <a:ea typeface="+mn-lt"/>
                <a:cs typeface="+mn-lt"/>
              </a:rPr>
              <a:t>- Suivi de l'utilisation des solutions de communs par les communautés de voisins.</a:t>
            </a:r>
            <a:br>
              <a:rPr lang="fr-FR" sz="2000">
                <a:ea typeface="+mn-lt"/>
                <a:cs typeface="+mn-lt"/>
              </a:rPr>
            </a:br>
            <a:r>
              <a:rPr lang="fr-FR" sz="2000">
                <a:solidFill>
                  <a:srgbClr val="EC7422"/>
                </a:solidFill>
                <a:ea typeface="+mn-lt"/>
                <a:cs typeface="+mn-lt"/>
              </a:rPr>
              <a:t>-</a:t>
            </a:r>
            <a:r>
              <a:rPr lang="fr-FR" sz="2000">
                <a:solidFill>
                  <a:srgbClr val="EC7422"/>
                </a:solidFill>
                <a:latin typeface="Calibri"/>
                <a:ea typeface="+mn-lt"/>
                <a:cs typeface="+mn-lt"/>
              </a:rPr>
              <a:t> Questionnaire anonyme sur l'appréciation de la méthodologie, leur capacité à se l'approprier et y contribuer demain auprès des parties prenantes pour vérifier le positionnement comme standard possible</a:t>
            </a:r>
          </a:p>
          <a:p>
            <a:pPr marL="514350" indent="-514350">
              <a:lnSpc>
                <a:spcPts val="3007"/>
              </a:lnSpc>
              <a:buFont typeface="Calibri"/>
              <a:buChar char="-"/>
            </a:pPr>
            <a:r>
              <a:rPr lang="fr-FR" sz="2000" b="1">
                <a:solidFill>
                  <a:srgbClr val="004AAD"/>
                </a:solidFill>
                <a:highlight>
                  <a:srgbClr val="00FFFF"/>
                </a:highlight>
                <a:latin typeface="Archive"/>
                <a:ea typeface="+mn-lt"/>
                <a:cs typeface="+mn-lt"/>
              </a:rPr>
              <a:t>Données </a:t>
            </a:r>
            <a:r>
              <a:rPr lang="fr-FR" sz="2000">
                <a:solidFill>
                  <a:srgbClr val="004AAD"/>
                </a:solidFill>
                <a:highlight>
                  <a:srgbClr val="00FFFF"/>
                </a:highlight>
                <a:latin typeface="Archive"/>
                <a:ea typeface="+mn-lt"/>
                <a:cs typeface="+mn-lt"/>
              </a:rPr>
              <a:t>: </a:t>
            </a:r>
            <a:br>
              <a:rPr lang="fr-FR" sz="2000">
                <a:highlight>
                  <a:srgbClr val="00FFFF"/>
                </a:highlight>
                <a:latin typeface="Archive"/>
                <a:ea typeface="+mn-lt"/>
                <a:cs typeface="+mn-lt"/>
              </a:rPr>
            </a:br>
            <a:r>
              <a:rPr lang="fr-FR" sz="2000">
                <a:solidFill>
                  <a:srgbClr val="004AAD"/>
                </a:solidFill>
                <a:ea typeface="+mn-lt"/>
                <a:cs typeface="+mn-lt"/>
              </a:rPr>
              <a:t>- Distances parcourues par les différents véhicules et estimation des consommations économisées</a:t>
            </a:r>
            <a:br>
              <a:rPr lang="fr-FR" sz="2000">
                <a:ea typeface="+mn-lt"/>
                <a:cs typeface="+mn-lt"/>
              </a:rPr>
            </a:br>
            <a:r>
              <a:rPr lang="fr-FR" sz="2000">
                <a:solidFill>
                  <a:srgbClr val="004AAD"/>
                </a:solidFill>
                <a:ea typeface="+mn-lt"/>
                <a:cs typeface="+mn-lt"/>
              </a:rPr>
              <a:t>- Analyse financière du carburant</a:t>
            </a:r>
            <a:br>
              <a:rPr lang="fr-FR" sz="2000">
                <a:ea typeface="+mn-lt"/>
                <a:cs typeface="+mn-lt"/>
              </a:rPr>
            </a:br>
            <a:r>
              <a:rPr lang="fr-FR" sz="2000">
                <a:solidFill>
                  <a:srgbClr val="EC7422"/>
                </a:solidFill>
                <a:latin typeface="Calibri"/>
                <a:ea typeface="+mn-lt"/>
                <a:cs typeface="+mn-lt"/>
              </a:rPr>
              <a:t>- Nombre de mobilisation des communs existants dans les communautés de voisins. Qualité de la mobilisation de ces ressources</a:t>
            </a:r>
            <a:br>
              <a:rPr lang="fr-FR" sz="2000">
                <a:latin typeface="Calibri"/>
                <a:ea typeface="+mn-lt"/>
                <a:cs typeface="+mn-lt"/>
              </a:rPr>
            </a:br>
            <a:r>
              <a:rPr lang="fr-FR" sz="2000">
                <a:solidFill>
                  <a:srgbClr val="EC7422"/>
                </a:solidFill>
                <a:latin typeface="Calibri"/>
                <a:ea typeface="+mn-lt"/>
                <a:cs typeface="+mn-lt"/>
              </a:rPr>
              <a:t>- Analyse des évaluations du questionnaire aux partenaires</a:t>
            </a:r>
            <a:endParaRPr lang="fr-FR" sz="2000">
              <a:solidFill>
                <a:srgbClr val="EC7422"/>
              </a:solidFill>
              <a:latin typeface="Calibri"/>
              <a:ea typeface="Calibri"/>
              <a:cs typeface="Calibri"/>
            </a:endParaRPr>
          </a:p>
          <a:p>
            <a:pPr marL="457200" lvl="0" indent="-457200">
              <a:lnSpc>
                <a:spcPts val="3007"/>
              </a:lnSpc>
              <a:buFont typeface="Calibri"/>
              <a:buChar char="-"/>
            </a:pPr>
            <a:endParaRPr lang="fr-FR" sz="2000">
              <a:solidFill>
                <a:srgbClr val="004AAD"/>
              </a:solidFill>
              <a:latin typeface="Agrandir"/>
              <a:ea typeface="Calibri"/>
              <a:cs typeface="Calibri"/>
            </a:endParaRPr>
          </a:p>
          <a:p>
            <a:pPr marL="457200" lvl="0" indent="-457200">
              <a:lnSpc>
                <a:spcPts val="3007"/>
              </a:lnSpc>
              <a:buFont typeface="Calibri"/>
              <a:buChar char="-"/>
            </a:pPr>
            <a:endParaRPr lang="fr-FR" sz="2000">
              <a:solidFill>
                <a:srgbClr val="004AAD"/>
              </a:solidFill>
              <a:latin typeface="Agrandir"/>
              <a:cs typeface="Calibri"/>
            </a:endParaRPr>
          </a:p>
          <a:p>
            <a:pPr marL="0" lvl="0" indent="0">
              <a:lnSpc>
                <a:spcPts val="3007"/>
              </a:lnSpc>
            </a:pPr>
            <a:endParaRPr lang="fr-FR" sz="2000">
              <a:solidFill>
                <a:srgbClr val="004AAD"/>
              </a:solidFill>
              <a:latin typeface="Archive"/>
              <a:cs typeface="Calibri"/>
            </a:endParaRPr>
          </a:p>
          <a:p>
            <a:pPr marL="0" lvl="0" indent="0">
              <a:lnSpc>
                <a:spcPts val="3007"/>
              </a:lnSpc>
            </a:pPr>
            <a:endParaRPr lang="fr-FR" sz="2000">
              <a:solidFill>
                <a:srgbClr val="004AAD"/>
              </a:solidFill>
              <a:latin typeface="Archive"/>
            </a:endParaRPr>
          </a:p>
          <a:p>
            <a:pPr marL="0" lvl="0" indent="0">
              <a:lnSpc>
                <a:spcPts val="3007"/>
              </a:lnSpc>
            </a:pPr>
            <a:endParaRPr lang="fr-FR" sz="2000">
              <a:solidFill>
                <a:srgbClr val="004AAD"/>
              </a:solidFill>
              <a:latin typeface="Archive"/>
            </a:endParaRPr>
          </a:p>
          <a:p>
            <a:pPr marL="0" lvl="0" indent="0">
              <a:lnSpc>
                <a:spcPts val="3007"/>
              </a:lnSpc>
            </a:pPr>
            <a:endParaRPr lang="fr-FR" sz="2000">
              <a:solidFill>
                <a:srgbClr val="004AAD"/>
              </a:solidFill>
              <a:latin typeface="Archive"/>
            </a:endParaRPr>
          </a:p>
          <a:p>
            <a:pPr marL="0" lvl="0" indent="0">
              <a:lnSpc>
                <a:spcPts val="3007"/>
              </a:lnSpc>
            </a:pPr>
            <a:endParaRPr lang="fr-FR" sz="2000">
              <a:solidFill>
                <a:srgbClr val="004AAD"/>
              </a:solidFill>
              <a:latin typeface="Archive"/>
            </a:endParaRPr>
          </a:p>
          <a:p>
            <a:pPr marL="0" lvl="0" indent="0">
              <a:lnSpc>
                <a:spcPts val="3007"/>
              </a:lnSpc>
            </a:pPr>
            <a:endParaRPr lang="fr-FR" sz="2000">
              <a:solidFill>
                <a:srgbClr val="004AAD"/>
              </a:solidFill>
              <a:latin typeface="Archive"/>
            </a:endParaRPr>
          </a:p>
          <a:p>
            <a:pPr>
              <a:lnSpc>
                <a:spcPts val="3007"/>
              </a:lnSpc>
            </a:pPr>
            <a:endParaRPr lang="fr-FR" sz="2000" i="1">
              <a:solidFill>
                <a:srgbClr val="004AAD"/>
              </a:solidFill>
              <a:latin typeface="Archive"/>
            </a:endParaRPr>
          </a:p>
          <a:p>
            <a:pPr>
              <a:lnSpc>
                <a:spcPts val="3007"/>
              </a:lnSpc>
            </a:pPr>
            <a:endParaRPr lang="fr-FR" sz="2000" i="1">
              <a:solidFill>
                <a:srgbClr val="004AAD"/>
              </a:solidFill>
              <a:latin typeface="Archive"/>
            </a:endParaRPr>
          </a:p>
        </p:txBody>
      </p:sp>
    </p:spTree>
    <p:extLst>
      <p:ext uri="{BB962C8B-B14F-4D97-AF65-F5344CB8AC3E}">
        <p14:creationId xmlns:p14="http://schemas.microsoft.com/office/powerpoint/2010/main" val="2327016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Personnalisé</PresentationFormat>
  <Slides>13</Slides>
  <Notes>12</Notes>
  <HiddenSlides>0</HiddenSlide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CODEEP_26-02-24_AAC</dc:title>
  <dc:creator>CALVIER Héloïse</dc:creator>
  <cp:revision>2</cp:revision>
  <dcterms:created xsi:type="dcterms:W3CDTF">2006-08-16T00:00:00Z</dcterms:created>
  <dcterms:modified xsi:type="dcterms:W3CDTF">2024-05-27T07:40:50Z</dcterms:modified>
  <dc:identifier>DAF9PbBoN68</dc:identifier>
</cp:coreProperties>
</file>